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7" r:id="rId3"/>
    <p:sldId id="258" r:id="rId4"/>
    <p:sldId id="259" r:id="rId5"/>
    <p:sldId id="260" r:id="rId6"/>
    <p:sldId id="261" r:id="rId7"/>
    <p:sldId id="262" r:id="rId8"/>
    <p:sldId id="264" r:id="rId9"/>
    <p:sldId id="263" r:id="rId10"/>
    <p:sldId id="266" r:id="rId11"/>
    <p:sldId id="265"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65" d="100"/>
          <a:sy n="65" d="100"/>
        </p:scale>
        <p:origin x="-1536"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notesMaster" Target="notesMasters/notesMaster1.xml"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2CFED-8D48-4953-BA6C-E2B5704465CB}" type="datetimeFigureOut">
              <a:rPr lang="fr-FR" smtClean="0"/>
              <a:pPr/>
              <a:t>17/04/2025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4246BB-52D5-4AD2-AF15-7030C0C4B7DC}" type="slidenum">
              <a:rPr lang="fr-FR" smtClean="0"/>
              <a:pPr/>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a:solidFill>
                  <a:schemeClr val="tx1"/>
                </a:solidFill>
                <a:latin typeface="+mn-lt"/>
                <a:ea typeface="+mn-ea"/>
                <a:cs typeface="+mn-cs"/>
              </a:rPr>
              <a:t>Les antibiotiques agissent sur les micro-organismes par plusieurs mécanismes</a:t>
            </a:r>
          </a:p>
          <a:p>
            <a:pPr lvl="0"/>
            <a:r>
              <a:rPr lang="fr-FR" sz="1200" b="1" kern="1200" dirty="0">
                <a:solidFill>
                  <a:schemeClr val="tx1"/>
                </a:solidFill>
                <a:latin typeface="+mn-lt"/>
                <a:ea typeface="+mn-ea"/>
                <a:cs typeface="+mn-cs"/>
              </a:rPr>
              <a:t>Action sur la paroi bactérienne :</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La synthèse des peptidoglycanes de la paroi bactérienne est perturbée par l’inhibition de certaines enzymes: </a:t>
            </a:r>
            <a:r>
              <a:rPr lang="fr-FR" sz="1200" kern="1200" dirty="0" err="1">
                <a:solidFill>
                  <a:schemeClr val="tx1"/>
                </a:solidFill>
                <a:latin typeface="+mn-lt"/>
                <a:ea typeface="+mn-ea"/>
                <a:cs typeface="+mn-cs"/>
              </a:rPr>
              <a:t>peptido</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glycanne</a:t>
            </a:r>
            <a:r>
              <a:rPr lang="fr-FR" sz="1200" kern="1200" dirty="0">
                <a:solidFill>
                  <a:schemeClr val="tx1"/>
                </a:solidFill>
                <a:latin typeface="+mn-lt"/>
                <a:ea typeface="+mn-ea"/>
                <a:cs typeface="+mn-cs"/>
              </a:rPr>
              <a:t>-synthétase, </a:t>
            </a:r>
            <a:r>
              <a:rPr lang="fr-FR" sz="1200" kern="1200" dirty="0" err="1">
                <a:solidFill>
                  <a:schemeClr val="tx1"/>
                </a:solidFill>
                <a:latin typeface="+mn-lt"/>
                <a:ea typeface="+mn-ea"/>
                <a:cs typeface="+mn-cs"/>
              </a:rPr>
              <a:t>transpeptidase</a:t>
            </a:r>
            <a:r>
              <a:rPr lang="fr-FR" sz="1200" kern="1200" dirty="0">
                <a:solidFill>
                  <a:schemeClr val="tx1"/>
                </a:solidFill>
                <a:latin typeface="+mn-lt"/>
                <a:ea typeface="+mn-ea"/>
                <a:cs typeface="+mn-cs"/>
              </a:rPr>
              <a:t>, etc.</a:t>
            </a:r>
          </a:p>
          <a:p>
            <a:r>
              <a:rPr lang="fr-FR" sz="1200" kern="1200" dirty="0">
                <a:solidFill>
                  <a:schemeClr val="tx1"/>
                </a:solidFill>
                <a:latin typeface="+mn-lt"/>
                <a:ea typeface="+mn-ea"/>
                <a:cs typeface="+mn-cs"/>
              </a:rPr>
              <a:t>Les </a:t>
            </a:r>
            <a:r>
              <a:rPr lang="fr-FR" sz="1200" kern="1200" dirty="0" err="1">
                <a:solidFill>
                  <a:schemeClr val="tx1"/>
                </a:solidFill>
                <a:latin typeface="+mn-lt"/>
                <a:ea typeface="+mn-ea"/>
                <a:cs typeface="+mn-cs"/>
              </a:rPr>
              <a:t>bêtalactamines</a:t>
            </a:r>
            <a:r>
              <a:rPr lang="fr-FR" sz="1200" kern="1200" dirty="0">
                <a:solidFill>
                  <a:schemeClr val="tx1"/>
                </a:solidFill>
                <a:latin typeface="+mn-lt"/>
                <a:ea typeface="+mn-ea"/>
                <a:cs typeface="+mn-cs"/>
              </a:rPr>
              <a:t> et les </a:t>
            </a:r>
            <a:r>
              <a:rPr lang="fr-FR" sz="1200" kern="1200" dirty="0" err="1">
                <a:solidFill>
                  <a:schemeClr val="tx1"/>
                </a:solidFill>
                <a:latin typeface="+mn-lt"/>
                <a:ea typeface="+mn-ea"/>
                <a:cs typeface="+mn-cs"/>
              </a:rPr>
              <a:t>glycopeptides</a:t>
            </a:r>
            <a:r>
              <a:rPr lang="fr-FR" sz="1200" kern="1200" dirty="0">
                <a:solidFill>
                  <a:schemeClr val="tx1"/>
                </a:solidFill>
                <a:latin typeface="+mn-lt"/>
                <a:ea typeface="+mn-ea"/>
                <a:cs typeface="+mn-cs"/>
              </a:rPr>
              <a:t> agissent par ce mécanisme.</a:t>
            </a:r>
          </a:p>
          <a:p>
            <a:pPr lvl="0"/>
            <a:r>
              <a:rPr lang="fr-FR" sz="1200" b="1" kern="1200" dirty="0">
                <a:solidFill>
                  <a:schemeClr val="tx1"/>
                </a:solidFill>
                <a:latin typeface="+mn-lt"/>
                <a:ea typeface="+mn-ea"/>
                <a:cs typeface="+mn-cs"/>
              </a:rPr>
              <a:t>Action sur la membrane cytoplasmique :</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Certains antibiotiques se fixent sur les phospholipides de la membrane cytoplasmique, entraînant une altération de la perméabilité de cette membrane.  Les constituants cellulaires s’échappent du cytoplasme bactérien, ce qui provoque la mort de la cellule. </a:t>
            </a:r>
          </a:p>
          <a:p>
            <a:r>
              <a:rPr lang="fr-FR" sz="1200" kern="1200" dirty="0">
                <a:solidFill>
                  <a:schemeClr val="tx1"/>
                </a:solidFill>
                <a:latin typeface="+mn-lt"/>
                <a:ea typeface="+mn-ea"/>
                <a:cs typeface="+mn-cs"/>
              </a:rPr>
              <a:t>La </a:t>
            </a:r>
            <a:r>
              <a:rPr lang="fr-FR" sz="1200" kern="1200" dirty="0" err="1">
                <a:solidFill>
                  <a:schemeClr val="tx1"/>
                </a:solidFill>
                <a:latin typeface="+mn-lt"/>
                <a:ea typeface="+mn-ea"/>
                <a:cs typeface="+mn-cs"/>
              </a:rPr>
              <a:t>polymyxine</a:t>
            </a:r>
            <a:r>
              <a:rPr lang="fr-FR" sz="1200" kern="1200" dirty="0">
                <a:solidFill>
                  <a:schemeClr val="tx1"/>
                </a:solidFill>
                <a:latin typeface="+mn-lt"/>
                <a:ea typeface="+mn-ea"/>
                <a:cs typeface="+mn-cs"/>
              </a:rPr>
              <a:t> agit par ce mécanisme.</a:t>
            </a:r>
          </a:p>
          <a:p>
            <a:pPr lvl="0"/>
            <a:r>
              <a:rPr lang="fr-FR" sz="1200" b="1" kern="1200" dirty="0">
                <a:solidFill>
                  <a:schemeClr val="tx1"/>
                </a:solidFill>
                <a:latin typeface="+mn-lt"/>
                <a:ea typeface="+mn-ea"/>
                <a:cs typeface="+mn-cs"/>
              </a:rPr>
              <a:t>Action sur la réplication de l’ADN :</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Les </a:t>
            </a:r>
            <a:r>
              <a:rPr lang="fr-FR" sz="1200" kern="1200" dirty="0" err="1">
                <a:solidFill>
                  <a:schemeClr val="tx1"/>
                </a:solidFill>
                <a:latin typeface="+mn-lt"/>
                <a:ea typeface="+mn-ea"/>
                <a:cs typeface="+mn-cs"/>
              </a:rPr>
              <a:t>rifamycines</a:t>
            </a:r>
            <a:r>
              <a:rPr lang="fr-FR" sz="1200" kern="1200" dirty="0">
                <a:solidFill>
                  <a:schemeClr val="tx1"/>
                </a:solidFill>
                <a:latin typeface="+mn-lt"/>
                <a:ea typeface="+mn-ea"/>
                <a:cs typeface="+mn-cs"/>
              </a:rPr>
              <a:t> et les quinolones perturbent la réplication de l’ADN</a:t>
            </a:r>
          </a:p>
          <a:p>
            <a:pPr lvl="0"/>
            <a:r>
              <a:rPr lang="fr-FR" sz="1200" b="1" kern="1200" dirty="0">
                <a:solidFill>
                  <a:schemeClr val="tx1"/>
                </a:solidFill>
                <a:latin typeface="+mn-lt"/>
                <a:ea typeface="+mn-ea"/>
                <a:cs typeface="+mn-cs"/>
              </a:rPr>
              <a:t>Action sur la traduction de l’ARN messager :</a:t>
            </a:r>
            <a:r>
              <a:rPr lang="fr-FR" sz="1200" kern="1200" dirty="0">
                <a:solidFill>
                  <a:schemeClr val="tx1"/>
                </a:solidFill>
                <a:latin typeface="+mn-lt"/>
                <a:ea typeface="+mn-ea"/>
                <a:cs typeface="+mn-cs"/>
              </a:rPr>
              <a:t> synthèse de protéines</a:t>
            </a:r>
          </a:p>
          <a:p>
            <a:r>
              <a:rPr lang="fr-FR" sz="1200" kern="1200" dirty="0">
                <a:solidFill>
                  <a:schemeClr val="tx1"/>
                </a:solidFill>
                <a:latin typeface="+mn-lt"/>
                <a:ea typeface="+mn-ea"/>
                <a:cs typeface="+mn-cs"/>
              </a:rPr>
              <a:t>L’ARN messager ou l’ARN de transfert sont les cibles des antibiotiques et les mécanismes de traduction de l’ARN messager sont troublés. </a:t>
            </a:r>
          </a:p>
          <a:p>
            <a:r>
              <a:rPr lang="fr-FR" sz="1200" kern="1200" dirty="0">
                <a:solidFill>
                  <a:schemeClr val="tx1"/>
                </a:solidFill>
                <a:latin typeface="+mn-lt"/>
                <a:ea typeface="+mn-ea"/>
                <a:cs typeface="+mn-cs"/>
              </a:rPr>
              <a:t>Les aminosides et les </a:t>
            </a:r>
            <a:r>
              <a:rPr lang="fr-FR" sz="1200" kern="1200" dirty="0" err="1">
                <a:solidFill>
                  <a:schemeClr val="tx1"/>
                </a:solidFill>
                <a:latin typeface="+mn-lt"/>
                <a:ea typeface="+mn-ea"/>
                <a:cs typeface="+mn-cs"/>
              </a:rPr>
              <a:t>teracyclines</a:t>
            </a:r>
            <a:r>
              <a:rPr lang="fr-FR" sz="1200" kern="1200" dirty="0">
                <a:solidFill>
                  <a:schemeClr val="tx1"/>
                </a:solidFill>
                <a:latin typeface="+mn-lt"/>
                <a:ea typeface="+mn-ea"/>
                <a:cs typeface="+mn-cs"/>
              </a:rPr>
              <a:t> se fixent sur la sous-unité ribosomale 30 S.</a:t>
            </a:r>
          </a:p>
          <a:p>
            <a:r>
              <a:rPr lang="fr-FR" sz="1200" kern="1200" dirty="0">
                <a:solidFill>
                  <a:schemeClr val="tx1"/>
                </a:solidFill>
                <a:latin typeface="+mn-lt"/>
                <a:ea typeface="+mn-ea"/>
                <a:cs typeface="+mn-cs"/>
              </a:rPr>
              <a:t>Les </a:t>
            </a:r>
            <a:r>
              <a:rPr lang="fr-FR" sz="1200" kern="1200" dirty="0" err="1">
                <a:solidFill>
                  <a:schemeClr val="tx1"/>
                </a:solidFill>
                <a:latin typeface="+mn-lt"/>
                <a:ea typeface="+mn-ea"/>
                <a:cs typeface="+mn-cs"/>
              </a:rPr>
              <a:t>phénicolés</a:t>
            </a:r>
            <a:r>
              <a:rPr lang="fr-FR" sz="1200" kern="1200" dirty="0">
                <a:solidFill>
                  <a:schemeClr val="tx1"/>
                </a:solidFill>
                <a:latin typeface="+mn-lt"/>
                <a:ea typeface="+mn-ea"/>
                <a:cs typeface="+mn-cs"/>
              </a:rPr>
              <a:t>, les macrolides interviennent de diverses manières sur la sous unité ribosomale 50 S.</a:t>
            </a:r>
          </a:p>
          <a:p>
            <a:pPr lvl="0"/>
            <a:r>
              <a:rPr lang="fr-FR" sz="1200" b="1" kern="1200" dirty="0">
                <a:solidFill>
                  <a:schemeClr val="tx1"/>
                </a:solidFill>
                <a:latin typeface="+mn-lt"/>
                <a:ea typeface="+mn-ea"/>
                <a:cs typeface="+mn-cs"/>
              </a:rPr>
              <a:t>Action sur le métabolisme : </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Les sulfamides et  le </a:t>
            </a:r>
            <a:r>
              <a:rPr lang="fr-FR" sz="1200" kern="1200" dirty="0" err="1">
                <a:solidFill>
                  <a:schemeClr val="tx1"/>
                </a:solidFill>
                <a:latin typeface="+mn-lt"/>
                <a:ea typeface="+mn-ea"/>
                <a:cs typeface="+mn-cs"/>
              </a:rPr>
              <a:t>triméthoprime</a:t>
            </a:r>
            <a:r>
              <a:rPr lang="fr-FR" sz="1200" kern="1200" dirty="0">
                <a:solidFill>
                  <a:schemeClr val="tx1"/>
                </a:solidFill>
                <a:latin typeface="+mn-lt"/>
                <a:ea typeface="+mn-ea"/>
                <a:cs typeface="+mn-cs"/>
              </a:rPr>
              <a:t> inhibent les enzymes responsables du métabolisme bactérien.</a:t>
            </a:r>
          </a:p>
        </p:txBody>
      </p:sp>
      <p:sp>
        <p:nvSpPr>
          <p:cNvPr id="4" name="Espace réservé du numéro de diapositive 3"/>
          <p:cNvSpPr>
            <a:spLocks noGrp="1"/>
          </p:cNvSpPr>
          <p:nvPr>
            <p:ph type="sldNum" sz="quarter" idx="10"/>
          </p:nvPr>
        </p:nvSpPr>
        <p:spPr/>
        <p:txBody>
          <a:bodyPr/>
          <a:lstStyle/>
          <a:p>
            <a:fld id="{444246BB-52D5-4AD2-AF15-7030C0C4B7DC}" type="slidenum">
              <a:rPr lang="fr-FR" smtClean="0"/>
              <a:pP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a:t>Cliquez pour modifier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359A7752-F609-4436-8DE3-88C092002785}" type="datetimeFigureOut">
              <a:rPr lang="fr-FR" smtClean="0"/>
              <a:pPr/>
              <a:t>17/04/2025</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5C76AE47-702E-46E4-970F-02BF077D69D7}"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359A7752-F609-4436-8DE3-88C092002785}" type="datetimeFigureOut">
              <a:rPr lang="fr-FR" smtClean="0"/>
              <a:pPr/>
              <a:t>17/04/2025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76AE47-702E-46E4-970F-02BF077D69D7}"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359A7752-F609-4436-8DE3-88C092002785}" type="datetimeFigureOut">
              <a:rPr lang="fr-FR" smtClean="0"/>
              <a:pPr/>
              <a:t>17/04/2025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C76AE47-702E-46E4-970F-02BF077D69D7}"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4"/>
          </p:nvPr>
        </p:nvSpPr>
        <p:spPr/>
        <p:txBody>
          <a:bodyPr rtlCol="0"/>
          <a:lstStyle/>
          <a:p>
            <a:fld id="{359A7752-F609-4436-8DE3-88C092002785}" type="datetimeFigureOut">
              <a:rPr lang="fr-FR" smtClean="0"/>
              <a:pPr/>
              <a:t>17/04/2025</a:t>
            </a:fld>
            <a:endParaRPr lang="fr-FR"/>
          </a:p>
        </p:txBody>
      </p:sp>
      <p:sp>
        <p:nvSpPr>
          <p:cNvPr id="9" name="Espace réservé du numéro de diapositive 8"/>
          <p:cNvSpPr>
            <a:spLocks noGrp="1"/>
          </p:cNvSpPr>
          <p:nvPr>
            <p:ph type="sldNum" sz="quarter" idx="15"/>
          </p:nvPr>
        </p:nvSpPr>
        <p:spPr/>
        <p:txBody>
          <a:bodyPr rtlCol="0"/>
          <a:lstStyle/>
          <a:p>
            <a:fld id="{5C76AE47-702E-46E4-970F-02BF077D69D7}" type="slidenum">
              <a:rPr lang="fr-FR" smtClean="0"/>
              <a:pPr/>
              <a:t>‹#›</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359A7752-F609-4436-8DE3-88C092002785}" type="datetimeFigureOut">
              <a:rPr lang="fr-FR" smtClean="0"/>
              <a:pPr/>
              <a:t>17/04/2025</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5C76AE47-702E-46E4-970F-02BF077D69D7}" type="slidenum">
              <a:rPr lang="fr-FR" smtClean="0"/>
              <a:pPr/>
              <a:t>‹#›</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fld id="{359A7752-F609-4436-8DE3-88C092002785}" type="datetimeFigureOut">
              <a:rPr lang="fr-FR" smtClean="0"/>
              <a:pPr/>
              <a:t>17/04/2025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C76AE47-702E-46E4-970F-02BF077D69D7}" type="slidenum">
              <a:rPr lang="fr-FR" smtClean="0"/>
              <a:pPr/>
              <a:t>‹#›</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a:t>Cliquez pour modifier le style du titre</a:t>
            </a:r>
            <a:endParaRPr kumimoji="0" lang="en-US"/>
          </a:p>
        </p:txBody>
      </p:sp>
      <p:sp>
        <p:nvSpPr>
          <p:cNvPr id="7" name="Espace réservé de la date 6"/>
          <p:cNvSpPr>
            <a:spLocks noGrp="1"/>
          </p:cNvSpPr>
          <p:nvPr>
            <p:ph type="dt" sz="half" idx="10"/>
          </p:nvPr>
        </p:nvSpPr>
        <p:spPr/>
        <p:txBody>
          <a:bodyPr/>
          <a:lstStyle/>
          <a:p>
            <a:fld id="{359A7752-F609-4436-8DE3-88C092002785}" type="datetimeFigureOut">
              <a:rPr lang="fr-FR" smtClean="0"/>
              <a:pPr/>
              <a:t>17/04/2025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C76AE47-702E-46E4-970F-02BF077D69D7}" type="slidenum">
              <a:rPr lang="fr-FR" smtClean="0"/>
              <a:pPr/>
              <a:t>‹#›</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6" name="Espace réservé de la date 5"/>
          <p:cNvSpPr>
            <a:spLocks noGrp="1"/>
          </p:cNvSpPr>
          <p:nvPr>
            <p:ph type="dt" sz="half" idx="10"/>
          </p:nvPr>
        </p:nvSpPr>
        <p:spPr/>
        <p:txBody>
          <a:bodyPr rtlCol="0"/>
          <a:lstStyle/>
          <a:p>
            <a:fld id="{359A7752-F609-4436-8DE3-88C092002785}" type="datetimeFigureOut">
              <a:rPr lang="fr-FR" smtClean="0"/>
              <a:pPr/>
              <a:t>17/04/2025</a:t>
            </a:fld>
            <a:endParaRPr lang="fr-FR"/>
          </a:p>
        </p:txBody>
      </p:sp>
      <p:sp>
        <p:nvSpPr>
          <p:cNvPr id="7" name="Espace réservé du numéro de diapositive 6"/>
          <p:cNvSpPr>
            <a:spLocks noGrp="1"/>
          </p:cNvSpPr>
          <p:nvPr>
            <p:ph type="sldNum" sz="quarter" idx="11"/>
          </p:nvPr>
        </p:nvSpPr>
        <p:spPr/>
        <p:txBody>
          <a:bodyPr rtlCol="0"/>
          <a:lstStyle/>
          <a:p>
            <a:fld id="{5C76AE47-702E-46E4-970F-02BF077D69D7}" type="slidenum">
              <a:rPr lang="fr-FR" smtClean="0"/>
              <a:pPr/>
              <a:t>‹#›</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59A7752-F609-4436-8DE3-88C092002785}" type="datetimeFigureOut">
              <a:rPr lang="fr-FR" smtClean="0"/>
              <a:pPr/>
              <a:t>17/04/2025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C76AE47-702E-46E4-970F-02BF077D69D7}"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1" name="Espace réservé de la date 20"/>
          <p:cNvSpPr>
            <a:spLocks noGrp="1"/>
          </p:cNvSpPr>
          <p:nvPr>
            <p:ph type="dt" sz="half" idx="14"/>
          </p:nvPr>
        </p:nvSpPr>
        <p:spPr/>
        <p:txBody>
          <a:bodyPr rtlCol="0"/>
          <a:lstStyle/>
          <a:p>
            <a:fld id="{359A7752-F609-4436-8DE3-88C092002785}" type="datetimeFigureOut">
              <a:rPr lang="fr-FR" smtClean="0"/>
              <a:pPr/>
              <a:t>17/04/2025</a:t>
            </a:fld>
            <a:endParaRPr lang="fr-FR"/>
          </a:p>
        </p:txBody>
      </p:sp>
      <p:sp>
        <p:nvSpPr>
          <p:cNvPr id="22" name="Espace réservé du numéro de diapositive 21"/>
          <p:cNvSpPr>
            <a:spLocks noGrp="1"/>
          </p:cNvSpPr>
          <p:nvPr>
            <p:ph type="sldNum" sz="quarter" idx="15"/>
          </p:nvPr>
        </p:nvSpPr>
        <p:spPr/>
        <p:txBody>
          <a:bodyPr rtlCol="0"/>
          <a:lstStyle/>
          <a:p>
            <a:fld id="{5C76AE47-702E-46E4-970F-02BF077D69D7}" type="slidenum">
              <a:rPr lang="fr-FR" smtClean="0"/>
              <a:pPr/>
              <a:t>‹#›</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359A7752-F609-4436-8DE3-88C092002785}" type="datetimeFigureOut">
              <a:rPr lang="fr-FR" smtClean="0"/>
              <a:pPr/>
              <a:t>17/04/2025</a:t>
            </a:fld>
            <a:endParaRPr lang="fr-FR"/>
          </a:p>
        </p:txBody>
      </p:sp>
      <p:sp>
        <p:nvSpPr>
          <p:cNvPr id="18" name="Espace réservé du numéro de diapositive 17"/>
          <p:cNvSpPr>
            <a:spLocks noGrp="1"/>
          </p:cNvSpPr>
          <p:nvPr>
            <p:ph type="sldNum" sz="quarter" idx="11"/>
          </p:nvPr>
        </p:nvSpPr>
        <p:spPr/>
        <p:txBody>
          <a:bodyPr rtlCol="0"/>
          <a:lstStyle/>
          <a:p>
            <a:fld id="{5C76AE47-702E-46E4-970F-02BF077D69D7}" type="slidenum">
              <a:rPr lang="fr-FR" smtClean="0"/>
              <a:pPr/>
              <a:t>‹#›</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59A7752-F609-4436-8DE3-88C092002785}" type="datetimeFigureOut">
              <a:rPr lang="fr-FR" smtClean="0"/>
              <a:pPr/>
              <a:t>17/04/2025</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C76AE47-702E-46E4-970F-02BF077D69D7}"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slideLayout" Target="../slideLayouts/slideLayout1.xml" /><Relationship Id="rId1" Type="http://schemas.openxmlformats.org/officeDocument/2006/relationships/audio" Target="../media/audio1.wav"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10.wav" /><Relationship Id="rId1" Type="http://schemas.openxmlformats.org/officeDocument/2006/relationships/tags" Target="../tags/tag8.xml" /><Relationship Id="rId6" Type="http://schemas.openxmlformats.org/officeDocument/2006/relationships/image" Target="../media/image4.png" /><Relationship Id="rId5" Type="http://schemas.openxmlformats.org/officeDocument/2006/relationships/image" Target="../media/image9.png" /><Relationship Id="rId4" Type="http://schemas.openxmlformats.org/officeDocument/2006/relationships/notesSlide" Target="../notesSlides/notesSlide1.xml"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11.wav" /><Relationship Id="rId1" Type="http://schemas.openxmlformats.org/officeDocument/2006/relationships/tags" Target="../tags/tag9.xml" /><Relationship Id="rId4" Type="http://schemas.openxmlformats.org/officeDocument/2006/relationships/image" Target="../media/image4.png" /></Relationships>
</file>

<file path=ppt/slides/_rels/slide12.xml.rels><?xml version="1.0" encoding="UTF-8" standalone="yes"?>
<Relationships xmlns="http://schemas.openxmlformats.org/package/2006/relationships"><Relationship Id="rId3" Type="http://schemas.openxmlformats.org/officeDocument/2006/relationships/hyperlink" Target="https://fr.wikipedia.org/wiki/B%C3%AAta-lactame" TargetMode="External" /><Relationship Id="rId2" Type="http://schemas.openxmlformats.org/officeDocument/2006/relationships/slideLayout" Target="../slideLayouts/slideLayout2.xml" /><Relationship Id="rId1" Type="http://schemas.openxmlformats.org/officeDocument/2006/relationships/audio" Target="../media/audio12.wav" /><Relationship Id="rId5" Type="http://schemas.openxmlformats.org/officeDocument/2006/relationships/image" Target="../media/image11.png" /><Relationship Id="rId4" Type="http://schemas.openxmlformats.org/officeDocument/2006/relationships/image" Target="../media/image10.png"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slideLayout" Target="../slideLayouts/slideLayout2.xml" /><Relationship Id="rId1" Type="http://schemas.openxmlformats.org/officeDocument/2006/relationships/audio" Target="../media/audio13.wav" /><Relationship Id="rId4" Type="http://schemas.openxmlformats.org/officeDocument/2006/relationships/image" Target="../media/image11.png"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slideLayout" Target="../slideLayouts/slideLayout2.xml" /><Relationship Id="rId1" Type="http://schemas.openxmlformats.org/officeDocument/2006/relationships/audio" Target="../media/audio14.wav" /><Relationship Id="rId4" Type="http://schemas.openxmlformats.org/officeDocument/2006/relationships/image" Target="../media/image4.png" /></Relationships>
</file>

<file path=ppt/slides/_rels/slide1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Layout" Target="../slideLayouts/slideLayout2.xml" /><Relationship Id="rId1" Type="http://schemas.openxmlformats.org/officeDocument/2006/relationships/audio" Target="../media/audio15.wav" /></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16.wav" /><Relationship Id="rId1" Type="http://schemas.openxmlformats.org/officeDocument/2006/relationships/tags" Target="../tags/tag10.xml" /><Relationship Id="rId4" Type="http://schemas.openxmlformats.org/officeDocument/2006/relationships/image" Target="../media/image4.png" /></Relationships>
</file>

<file path=ppt/slides/_rels/slide1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Layout" Target="../slideLayouts/slideLayout2.xml" /><Relationship Id="rId1" Type="http://schemas.openxmlformats.org/officeDocument/2006/relationships/audio" Target="../media/audio17.wav" /></Relationships>
</file>

<file path=ppt/slides/_rels/slide1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Layout" Target="../slideLayouts/slideLayout2.xml" /><Relationship Id="rId1" Type="http://schemas.openxmlformats.org/officeDocument/2006/relationships/audio" Target="../media/audio18.wav" /></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19.wav" /><Relationship Id="rId1" Type="http://schemas.openxmlformats.org/officeDocument/2006/relationships/tags" Target="../tags/tag11.xml" /><Relationship Id="rId4" Type="http://schemas.openxmlformats.org/officeDocument/2006/relationships/image" Target="../media/image4.pn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2.wav" /><Relationship Id="rId1" Type="http://schemas.openxmlformats.org/officeDocument/2006/relationships/tags" Target="../tags/tag1.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20.wav" /><Relationship Id="rId1" Type="http://schemas.openxmlformats.org/officeDocument/2006/relationships/tags" Target="../tags/tag12.xml" /><Relationship Id="rId4" Type="http://schemas.openxmlformats.org/officeDocument/2006/relationships/image" Target="../media/image4.png" /></Relationships>
</file>

<file path=ppt/slides/_rels/slide2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slideLayout" Target="../slideLayouts/slideLayout2.xml" /><Relationship Id="rId1" Type="http://schemas.openxmlformats.org/officeDocument/2006/relationships/audio" Target="../media/audio21.wav" /><Relationship Id="rId4" Type="http://schemas.openxmlformats.org/officeDocument/2006/relationships/image" Target="../media/image4.png" /></Relationships>
</file>

<file path=ppt/slides/_rels/slide2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slideLayout" Target="../slideLayouts/slideLayout2.xml" /><Relationship Id="rId1" Type="http://schemas.openxmlformats.org/officeDocument/2006/relationships/audio" Target="../media/audio22.wav" /><Relationship Id="rId4" Type="http://schemas.openxmlformats.org/officeDocument/2006/relationships/image" Target="../media/image4.png" /></Relationships>
</file>

<file path=ppt/slides/_rels/slide2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Layout" Target="../slideLayouts/slideLayout2.xml" /><Relationship Id="rId1" Type="http://schemas.openxmlformats.org/officeDocument/2006/relationships/audio" Target="../media/audio23.wav" /></Relationships>
</file>

<file path=ppt/slides/_rels/slide2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slideLayout" Target="../slideLayouts/slideLayout2.xml" /><Relationship Id="rId1" Type="http://schemas.openxmlformats.org/officeDocument/2006/relationships/audio" Target="../media/audio24.wav" /></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25.wav" /><Relationship Id="rId1" Type="http://schemas.openxmlformats.org/officeDocument/2006/relationships/tags" Target="../tags/tag13.xml" /><Relationship Id="rId4" Type="http://schemas.openxmlformats.org/officeDocument/2006/relationships/image" Target="../media/image4.png" /></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26.wav" /><Relationship Id="rId1" Type="http://schemas.openxmlformats.org/officeDocument/2006/relationships/tags" Target="../tags/tag14.xml" /><Relationship Id="rId4" Type="http://schemas.openxmlformats.org/officeDocument/2006/relationships/image" Target="../media/image4.png" /></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27.wav" /><Relationship Id="rId1" Type="http://schemas.openxmlformats.org/officeDocument/2006/relationships/tags" Target="../tags/tag15.xml" /><Relationship Id="rId4" Type="http://schemas.openxmlformats.org/officeDocument/2006/relationships/image" Target="../media/image4.png" /></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28.wav" /><Relationship Id="rId1" Type="http://schemas.openxmlformats.org/officeDocument/2006/relationships/tags" Target="../tags/tag16.xml" /><Relationship Id="rId5" Type="http://schemas.openxmlformats.org/officeDocument/2006/relationships/image" Target="../media/image17.png" /><Relationship Id="rId4" Type="http://schemas.openxmlformats.org/officeDocument/2006/relationships/image" Target="../media/image16.png" /></Relationships>
</file>

<file path=ppt/slides/_rels/slide2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slideLayout" Target="../slideLayouts/slideLayout2.xml" /><Relationship Id="rId1" Type="http://schemas.openxmlformats.org/officeDocument/2006/relationships/audio" Target="../media/audio29.wav" /><Relationship Id="rId4" Type="http://schemas.openxmlformats.org/officeDocument/2006/relationships/image" Target="../media/image8.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3.wav" /><Relationship Id="rId1" Type="http://schemas.openxmlformats.org/officeDocument/2006/relationships/tags" Target="../tags/tag2.xml" /><Relationship Id="rId4" Type="http://schemas.openxmlformats.org/officeDocument/2006/relationships/image" Target="../media/image4.png" /></Relationships>
</file>

<file path=ppt/slides/_rels/slide3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slideLayout" Target="../slideLayouts/slideLayout2.xml" /><Relationship Id="rId1" Type="http://schemas.openxmlformats.org/officeDocument/2006/relationships/audio" Target="../media/audio30.wav" /></Relationships>
</file>

<file path=ppt/slides/_rels/slide3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slideLayout" Target="../slideLayouts/slideLayout2.xml" /><Relationship Id="rId1" Type="http://schemas.openxmlformats.org/officeDocument/2006/relationships/audio" Target="../media/audio31.wav" /></Relationships>
</file>

<file path=ppt/slides/_rels/slide3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slideLayout" Target="../slideLayouts/slideLayout2.xml" /><Relationship Id="rId1" Type="http://schemas.openxmlformats.org/officeDocument/2006/relationships/audio" Target="../media/audio32.wav" /></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33.wav" /><Relationship Id="rId1" Type="http://schemas.openxmlformats.org/officeDocument/2006/relationships/tags" Target="../tags/tag17.xml" /><Relationship Id="rId4" Type="http://schemas.openxmlformats.org/officeDocument/2006/relationships/image" Target="../media/image11.png" /></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34.wav" /><Relationship Id="rId1" Type="http://schemas.openxmlformats.org/officeDocument/2006/relationships/tags" Target="../tags/tag18.xml" /><Relationship Id="rId4" Type="http://schemas.openxmlformats.org/officeDocument/2006/relationships/image" Target="../media/image11.png" /></Relationships>
</file>

<file path=ppt/slides/_rels/slide3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slideLayout" Target="../slideLayouts/slideLayout7.xml" /><Relationship Id="rId1" Type="http://schemas.openxmlformats.org/officeDocument/2006/relationships/audio" Target="../media/audio35.wav" /><Relationship Id="rId4" Type="http://schemas.openxmlformats.org/officeDocument/2006/relationships/image" Target="../media/image11.png"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4.wav" /><Relationship Id="rId1" Type="http://schemas.openxmlformats.org/officeDocument/2006/relationships/tags" Target="../tags/tag3.xml" /><Relationship Id="rId4" Type="http://schemas.openxmlformats.org/officeDocument/2006/relationships/image" Target="../media/image4.png"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5.wav" /><Relationship Id="rId1" Type="http://schemas.openxmlformats.org/officeDocument/2006/relationships/tags" Target="../tags/tag4.xml" /><Relationship Id="rId4" Type="http://schemas.openxmlformats.org/officeDocument/2006/relationships/image" Target="../media/image4.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6.wav" /><Relationship Id="rId1" Type="http://schemas.openxmlformats.org/officeDocument/2006/relationships/tags" Target="../tags/tag5.xml"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slideLayout" Target="../slideLayouts/slideLayout2.xml" /><Relationship Id="rId1" Type="http://schemas.openxmlformats.org/officeDocument/2006/relationships/audio" Target="../media/audio7.wav"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8.wav" /><Relationship Id="rId1" Type="http://schemas.openxmlformats.org/officeDocument/2006/relationships/tags" Target="../tags/tag6.xml" /><Relationship Id="rId4" Type="http://schemas.openxmlformats.org/officeDocument/2006/relationships/image" Target="../media/image7.png"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audio9.wav" /><Relationship Id="rId1" Type="http://schemas.openxmlformats.org/officeDocument/2006/relationships/tags" Target="../tags/tag7.xml" /><Relationship Id="rId4"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000232" y="1285860"/>
            <a:ext cx="6172200" cy="1894362"/>
          </a:xfrm>
        </p:spPr>
        <p:txBody>
          <a:bodyPr/>
          <a:lstStyle/>
          <a:p>
            <a:pPr algn="ctr"/>
            <a:r>
              <a:rPr lang="fr-FR" dirty="0"/>
              <a:t>Les antibiotiques</a:t>
            </a:r>
          </a:p>
        </p:txBody>
      </p:sp>
      <p:sp>
        <p:nvSpPr>
          <p:cNvPr id="4" name="Titre 1"/>
          <p:cNvSpPr txBox="1">
            <a:spLocks/>
          </p:cNvSpPr>
          <p:nvPr/>
        </p:nvSpPr>
        <p:spPr>
          <a:xfrm>
            <a:off x="1371600" y="101587"/>
            <a:ext cx="7772400" cy="1470025"/>
          </a:xfrm>
          <a:prstGeom prst="rect">
            <a:avLst/>
          </a:prstGeom>
        </p:spPr>
        <p:txBody>
          <a:bodyPr vert="horz" lIns="45720" tIns="0" rIns="45720" bIns="0" anchor="b"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t>REPUBLIQUE ALGERIENNE DEMOCRATIQUE ET POPULAIRE</a:t>
            </a:r>
            <a:b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br>
            <a: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t>MINISTERE DE L’ENSEIGNEMENT SUPERIEUR ET DE LA RECHERCHE SCIENTIFIQUE</a:t>
            </a:r>
            <a:b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br>
            <a: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t>Faculté de Médecine d’Alger</a:t>
            </a:r>
            <a:b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br>
            <a: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t>Département de Médecine Dentaire </a:t>
            </a:r>
            <a:b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br>
            <a:r>
              <a:rPr kumimoji="0" lang="fr-FR" sz="1600" i="0" u="none" strike="noStrike" kern="1200" cap="all" spc="0" normalizeH="0" baseline="0" noProof="0" dirty="0">
                <a:ln w="500">
                  <a:solidFill>
                    <a:schemeClr val="tx2">
                      <a:shade val="20000"/>
                      <a:satMod val="120000"/>
                    </a:schemeClr>
                  </a:solidFill>
                </a:ln>
                <a:effectLst/>
                <a:uLnTx/>
                <a:uFillTx/>
                <a:latin typeface="+mj-lt"/>
                <a:ea typeface="+mj-ea"/>
                <a:cs typeface="+mj-cs"/>
              </a:rPr>
              <a:t>Module de Pharmacologie</a:t>
            </a:r>
          </a:p>
        </p:txBody>
      </p:sp>
      <p:sp>
        <p:nvSpPr>
          <p:cNvPr id="5" name="Rectangle 4"/>
          <p:cNvSpPr/>
          <p:nvPr/>
        </p:nvSpPr>
        <p:spPr>
          <a:xfrm>
            <a:off x="2795606" y="1581136"/>
            <a:ext cx="4572000" cy="646331"/>
          </a:xfrm>
          <a:prstGeom prst="rect">
            <a:avLst/>
          </a:prstGeom>
        </p:spPr>
        <p:txBody>
          <a:bodyPr>
            <a:spAutoFit/>
          </a:bodyPr>
          <a:lstStyle/>
          <a:p>
            <a:r>
              <a:rPr lang="fr-FR" u="sng" dirty="0"/>
              <a:t>Cours de 3eme année Médecine Dentaire</a:t>
            </a:r>
            <a:br>
              <a:rPr lang="fr-FR" u="sng" dirty="0"/>
            </a:br>
            <a:endParaRPr lang="fr-FR" dirty="0"/>
          </a:p>
        </p:txBody>
      </p:sp>
      <p:sp>
        <p:nvSpPr>
          <p:cNvPr id="6" name="Sous-titre 2"/>
          <p:cNvSpPr txBox="1">
            <a:spLocks/>
          </p:cNvSpPr>
          <p:nvPr/>
        </p:nvSpPr>
        <p:spPr>
          <a:xfrm>
            <a:off x="5715008" y="3500438"/>
            <a:ext cx="2900338" cy="1143008"/>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400" i="0" u="none" strike="noStrike" kern="1200" cap="none" spc="0" normalizeH="0" baseline="0" noProof="0" dirty="0">
                <a:ln>
                  <a:noFill/>
                </a:ln>
                <a:effectLst/>
                <a:uLnTx/>
                <a:uFillTx/>
                <a:latin typeface="+mn-lt"/>
                <a:ea typeface="+mn-ea"/>
                <a:cs typeface="+mn-cs"/>
              </a:rPr>
              <a:t>Dr</a:t>
            </a:r>
            <a:r>
              <a:rPr kumimoji="0" lang="fr-FR" sz="2400" i="0" u="none" strike="noStrike" kern="1200" cap="none" spc="0" normalizeH="0" noProof="0" dirty="0">
                <a:ln>
                  <a:noFill/>
                </a:ln>
                <a:effectLst/>
                <a:uLnTx/>
                <a:uFillTx/>
                <a:latin typeface="+mn-lt"/>
                <a:ea typeface="+mn-ea"/>
                <a:cs typeface="+mn-cs"/>
              </a:rPr>
              <a:t> F.SEBHI </a:t>
            </a:r>
            <a:r>
              <a:rPr kumimoji="0" lang="fr-FR" sz="2400" i="0" u="none" strike="noStrike" kern="1200" cap="none" spc="0" normalizeH="0" noProof="0" dirty="0">
                <a:ln>
                  <a:noFill/>
                </a:ln>
                <a:solidFill>
                  <a:schemeClr val="bg1"/>
                </a:solidFill>
                <a:effectLst/>
                <a:uLnTx/>
                <a:uFillTx/>
                <a:latin typeface="+mn-lt"/>
                <a:ea typeface="+mn-ea"/>
                <a:cs typeface="+mn-cs"/>
              </a:rPr>
              <a:t>F</a:t>
            </a:r>
            <a:endParaRPr kumimoji="0" lang="fr-FR" sz="2400" i="0" u="none" strike="noStrike" kern="1200" cap="none" spc="0" normalizeH="0" baseline="0" noProof="0" dirty="0">
              <a:ln>
                <a:noFill/>
              </a:ln>
              <a:solidFill>
                <a:schemeClr val="bg1"/>
              </a:solidFill>
              <a:effectLst/>
              <a:uLnTx/>
              <a:uFillTx/>
              <a:latin typeface="+mn-lt"/>
              <a:ea typeface="+mn-ea"/>
              <a:cs typeface="+mn-cs"/>
            </a:endParaRPr>
          </a:p>
        </p:txBody>
      </p:sp>
      <p:sp>
        <p:nvSpPr>
          <p:cNvPr id="7" name="Sous-titre 2"/>
          <p:cNvSpPr txBox="1">
            <a:spLocks/>
          </p:cNvSpPr>
          <p:nvPr/>
        </p:nvSpPr>
        <p:spPr>
          <a:xfrm>
            <a:off x="3000364" y="5756752"/>
            <a:ext cx="5114778" cy="1101248"/>
          </a:xfrm>
          <a:prstGeom prst="rect">
            <a:avLst/>
          </a:prstGeom>
        </p:spPr>
        <p:txBody>
          <a:bodyPr vert="horz">
            <a:normAutofit/>
          </a:bodyPr>
          <a:lstStyle/>
          <a:p>
            <a:pPr marL="0" marR="0" lvl="0" indent="0" algn="l"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fr-FR" sz="1800" b="1" i="0" u="none" strike="noStrike" kern="1200" cap="none" spc="0" normalizeH="0" baseline="0" noProof="0" dirty="0">
                <a:ln>
                  <a:noFill/>
                </a:ln>
                <a:solidFill>
                  <a:schemeClr val="tx2"/>
                </a:solidFill>
                <a:effectLst/>
                <a:uLnTx/>
                <a:uFillTx/>
                <a:latin typeface="+mn-lt"/>
                <a:ea typeface="+mn-ea"/>
                <a:cs typeface="+mn-cs"/>
              </a:rPr>
              <a:t>Année universitaire 2020/2021</a:t>
            </a:r>
          </a:p>
        </p:txBody>
      </p:sp>
      <p:pic>
        <p:nvPicPr>
          <p:cNvPr id="8" name="~PP324.WAV">
            <a:hlinkClick r:id="" action="ppaction://media"/>
          </p:cNvPr>
          <p:cNvPicPr>
            <a:picLocks noRot="1" noChangeAspect="1"/>
          </p:cNvPicPr>
          <p:nvPr>
            <a:wavAudioFile r:embed="rId1" name="~PP324.WAV"/>
          </p:nvPr>
        </p:nvPicPr>
        <p:blipFill>
          <a:blip r:embed="rId3"/>
          <a:stretch>
            <a:fillRect/>
          </a:stretch>
        </p:blipFill>
        <p:spPr>
          <a:xfrm>
            <a:off x="8632825" y="6346825"/>
            <a:ext cx="304800" cy="304800"/>
          </a:xfrm>
          <a:prstGeom prst="rect">
            <a:avLst/>
          </a:prstGeom>
        </p:spPr>
      </p:pic>
    </p:spTree>
  </p:cSld>
  <p:clrMapOvr>
    <a:masterClrMapping/>
  </p:clrMapOvr>
  <p:transition advTm="189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0" y="-285776"/>
            <a:ext cx="8858280" cy="1143000"/>
          </a:xfrm>
        </p:spPr>
        <p:txBody>
          <a:bodyPr/>
          <a:lstStyle/>
          <a:p>
            <a:pPr algn="ctr"/>
            <a:r>
              <a:rPr lang="fr-FR" dirty="0"/>
              <a:t>II- classification des ATB </a:t>
            </a:r>
            <a:br>
              <a:rPr lang="fr-FR" dirty="0"/>
            </a:br>
            <a:r>
              <a:rPr lang="fr-FR" sz="2000" dirty="0">
                <a:solidFill>
                  <a:schemeClr val="accent3"/>
                </a:solidFill>
              </a:rPr>
              <a:t>(selon le mécanisme d’action)</a:t>
            </a:r>
          </a:p>
        </p:txBody>
      </p:sp>
      <p:pic>
        <p:nvPicPr>
          <p:cNvPr id="21506" name="Picture 2"/>
          <p:cNvPicPr>
            <a:picLocks noChangeAspect="1" noChangeArrowheads="1"/>
          </p:cNvPicPr>
          <p:nvPr/>
        </p:nvPicPr>
        <p:blipFill>
          <a:blip r:embed="rId5"/>
          <a:srcRect/>
          <a:stretch>
            <a:fillRect/>
          </a:stretch>
        </p:blipFill>
        <p:spPr bwMode="auto">
          <a:xfrm>
            <a:off x="142844" y="1528763"/>
            <a:ext cx="8600892" cy="4400567"/>
          </a:xfrm>
          <a:prstGeom prst="rect">
            <a:avLst/>
          </a:prstGeom>
          <a:noFill/>
          <a:ln w="9525">
            <a:noFill/>
            <a:miter lim="800000"/>
            <a:headEnd/>
            <a:tailEnd/>
          </a:ln>
          <a:effectLst/>
        </p:spPr>
      </p:pic>
      <p:pic>
        <p:nvPicPr>
          <p:cNvPr id="7" name="~PP2755.WAV">
            <a:hlinkClick r:id="" action="ppaction://media"/>
          </p:cNvPr>
          <p:cNvPicPr>
            <a:picLocks noRot="1" noChangeAspect="1"/>
          </p:cNvPicPr>
          <p:nvPr>
            <a:wavAudioFile r:embed="rId2" name="~PP2755.WAV"/>
          </p:nvPr>
        </p:nvPicPr>
        <p:blipFill>
          <a:blip r:embed="rId6"/>
          <a:stretch>
            <a:fillRect/>
          </a:stretch>
        </p:blipFill>
        <p:spPr>
          <a:xfrm>
            <a:off x="8632825" y="6346825"/>
            <a:ext cx="304800" cy="304800"/>
          </a:xfrm>
          <a:prstGeom prst="rect">
            <a:avLst/>
          </a:prstGeom>
        </p:spPr>
      </p:pic>
    </p:spTree>
    <p:custDataLst>
      <p:tags r:id="rId1"/>
    </p:custDataLst>
  </p:cSld>
  <p:clrMapOvr>
    <a:masterClrMapping/>
  </p:clrMapOvr>
  <p:transition advTm="1305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21506"/>
                                        </p:tgtEl>
                                        <p:attrNameLst>
                                          <p:attrName>style.visibility</p:attrName>
                                        </p:attrNameLst>
                                      </p:cBhvr>
                                      <p:to>
                                        <p:strVal val="visible"/>
                                      </p:to>
                                    </p:set>
                                    <p:animEffect transition="in" filter="strips(downLeft)">
                                      <p:cBhvr>
                                        <p:cTn id="11"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2"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1142976" y="1643050"/>
            <a:ext cx="6686568" cy="3043246"/>
          </a:xfrm>
        </p:spPr>
        <p:txBody>
          <a:bodyPr>
            <a:normAutofit/>
          </a:bodyPr>
          <a:lstStyle/>
          <a:p>
            <a:pPr algn="ctr">
              <a:buNone/>
            </a:pPr>
            <a:r>
              <a:rPr lang="fr-FR" dirty="0"/>
              <a:t>En odontologie, actuellement quatre familles d’antibiotiques ont une indication de prescription : </a:t>
            </a:r>
          </a:p>
          <a:p>
            <a:pPr algn="ctr">
              <a:buFontTx/>
              <a:buChar char="-"/>
            </a:pPr>
            <a:r>
              <a:rPr lang="fr-FR" b="1" dirty="0">
                <a:solidFill>
                  <a:schemeClr val="accent3"/>
                </a:solidFill>
              </a:rPr>
              <a:t>- Les bêta-</a:t>
            </a:r>
            <a:r>
              <a:rPr lang="fr-FR" b="1" dirty="0" err="1">
                <a:solidFill>
                  <a:schemeClr val="accent3"/>
                </a:solidFill>
              </a:rPr>
              <a:t>lactamines</a:t>
            </a:r>
            <a:endParaRPr lang="fr-FR" b="1" dirty="0">
              <a:solidFill>
                <a:schemeClr val="accent3"/>
              </a:solidFill>
            </a:endParaRPr>
          </a:p>
          <a:p>
            <a:pPr algn="ctr">
              <a:buFontTx/>
              <a:buChar char="-"/>
            </a:pPr>
            <a:r>
              <a:rPr lang="fr-FR" b="1" dirty="0">
                <a:solidFill>
                  <a:srgbClr val="0070C0"/>
                </a:solidFill>
              </a:rPr>
              <a:t>- Les macrolides et apparentés</a:t>
            </a:r>
          </a:p>
          <a:p>
            <a:pPr algn="ctr">
              <a:buFontTx/>
              <a:buChar char="-"/>
            </a:pPr>
            <a:r>
              <a:rPr lang="fr-FR" b="1" dirty="0">
                <a:solidFill>
                  <a:srgbClr val="7030A0"/>
                </a:solidFill>
              </a:rPr>
              <a:t>- Les cyclines</a:t>
            </a:r>
          </a:p>
          <a:p>
            <a:pPr algn="ctr">
              <a:buFontTx/>
              <a:buChar char="-"/>
            </a:pPr>
            <a:r>
              <a:rPr lang="fr-FR" b="1" dirty="0"/>
              <a:t>- Les </a:t>
            </a:r>
            <a:r>
              <a:rPr lang="fr-FR" b="1" dirty="0" err="1"/>
              <a:t>imidazolés</a:t>
            </a:r>
            <a:r>
              <a:rPr lang="fr-FR" b="1" dirty="0"/>
              <a:t> </a:t>
            </a:r>
            <a:r>
              <a:rPr lang="fr-FR" sz="1600" dirty="0"/>
              <a:t>(voir cours des antifongiques)</a:t>
            </a:r>
          </a:p>
        </p:txBody>
      </p:sp>
      <p:sp>
        <p:nvSpPr>
          <p:cNvPr id="6" name="Titre 1"/>
          <p:cNvSpPr>
            <a:spLocks noGrp="1"/>
          </p:cNvSpPr>
          <p:nvPr>
            <p:ph type="title"/>
          </p:nvPr>
        </p:nvSpPr>
        <p:spPr>
          <a:xfrm>
            <a:off x="0" y="357166"/>
            <a:ext cx="8858280" cy="1143000"/>
          </a:xfrm>
        </p:spPr>
        <p:txBody>
          <a:bodyPr>
            <a:normAutofit fontScale="90000"/>
          </a:bodyPr>
          <a:lstStyle/>
          <a:p>
            <a:pPr algn="ctr"/>
            <a:r>
              <a:rPr lang="fr-FR" dirty="0"/>
              <a:t>III- les classes d’ATB utilisés </a:t>
            </a:r>
            <a:br>
              <a:rPr lang="fr-FR" dirty="0"/>
            </a:br>
            <a:r>
              <a:rPr lang="fr-FR" dirty="0"/>
              <a:t>en odontologie </a:t>
            </a:r>
            <a:br>
              <a:rPr lang="fr-FR" dirty="0"/>
            </a:br>
            <a:endParaRPr lang="fr-FR" sz="2000" dirty="0">
              <a:solidFill>
                <a:schemeClr val="accent3"/>
              </a:solidFill>
            </a:endParaRPr>
          </a:p>
        </p:txBody>
      </p:sp>
      <p:pic>
        <p:nvPicPr>
          <p:cNvPr id="4" name="~PP2747.WAV">
            <a:hlinkClick r:id="" action="ppaction://media"/>
          </p:cNvPr>
          <p:cNvPicPr>
            <a:picLocks noRot="1" noChangeAspect="1"/>
          </p:cNvPicPr>
          <p:nvPr>
            <a:wavAudioFile r:embed="rId2" name="~PP2747.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327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par>
                                <p:cTn id="12" presetID="18" presetClass="entr" presetSubtype="12"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strips(downLeft)">
                                      <p:cBhvr>
                                        <p:cTn id="14" dur="500"/>
                                        <p:tgtEl>
                                          <p:spTgt spid="3">
                                            <p:txEl>
                                              <p:pRg st="2" end="2"/>
                                            </p:txEl>
                                          </p:spTgt>
                                        </p:tgtEl>
                                      </p:cBhvr>
                                    </p:animEffect>
                                  </p:childTnLst>
                                </p:cTn>
                              </p:par>
                              <p:par>
                                <p:cTn id="15" presetID="18" presetClass="entr" presetSubtype="12"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strips(downLeft)">
                                      <p:cBhvr>
                                        <p:cTn id="17" dur="500"/>
                                        <p:tgtEl>
                                          <p:spTgt spid="3">
                                            <p:txEl>
                                              <p:pRg st="3" end="3"/>
                                            </p:txEl>
                                          </p:spTgt>
                                        </p:tgtEl>
                                      </p:cBhvr>
                                    </p:animEffect>
                                  </p:childTnLst>
                                </p:cTn>
                              </p:par>
                              <p:par>
                                <p:cTn id="18" presetID="18" presetClass="entr" presetSubtype="12"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strips(downLeft)">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1"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600200"/>
            <a:ext cx="5400684" cy="4873752"/>
          </a:xfrm>
        </p:spPr>
        <p:txBody>
          <a:bodyPr/>
          <a:lstStyle/>
          <a:p>
            <a:r>
              <a:rPr lang="fr-FR" dirty="0"/>
              <a:t>Famille d’ATB  regroupant 5 groupes qui possèdent un </a:t>
            </a:r>
            <a:r>
              <a:rPr lang="fr-FR" b="1" dirty="0"/>
              <a:t>noyau</a:t>
            </a:r>
            <a:r>
              <a:rPr lang="fr-FR" dirty="0"/>
              <a:t> (cycle </a:t>
            </a:r>
            <a:r>
              <a:rPr lang="fr-FR" u="sng" dirty="0">
                <a:hlinkClick r:id="rId3" tooltip="Bêta-lactame"/>
              </a:rPr>
              <a:t>bêta-lactame</a:t>
            </a:r>
            <a:r>
              <a:rPr lang="fr-FR" dirty="0"/>
              <a:t>) qui est la partie </a:t>
            </a:r>
            <a:r>
              <a:rPr lang="fr-FR" b="1" dirty="0"/>
              <a:t>efficace </a:t>
            </a:r>
            <a:r>
              <a:rPr lang="fr-FR" dirty="0"/>
              <a:t>de la molécule. </a:t>
            </a:r>
          </a:p>
          <a:p>
            <a:r>
              <a:rPr lang="fr-FR" dirty="0"/>
              <a:t>Des variations au niveau de la </a:t>
            </a:r>
            <a:r>
              <a:rPr lang="fr-FR" b="1" dirty="0"/>
              <a:t>chaîne latérale </a:t>
            </a:r>
            <a:r>
              <a:rPr lang="fr-FR" dirty="0"/>
              <a:t>naturelle ou greffée permettant de modifier les </a:t>
            </a:r>
            <a:r>
              <a:rPr lang="fr-FR" b="1" dirty="0"/>
              <a:t>propriétés </a:t>
            </a:r>
            <a:r>
              <a:rPr lang="fr-FR" dirty="0"/>
              <a:t>de la molécule antibiotique.</a:t>
            </a:r>
          </a:p>
        </p:txBody>
      </p:sp>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err="1"/>
              <a:t>A-Les</a:t>
            </a:r>
            <a:r>
              <a:rPr lang="fr-FR" b="1" dirty="0"/>
              <a:t> béta-</a:t>
            </a:r>
            <a:r>
              <a:rPr lang="fr-FR" b="1" dirty="0" err="1"/>
              <a:t>lactamines</a:t>
            </a:r>
            <a:endParaRPr lang="fr-FR" b="1" dirty="0"/>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1- Définition </a:t>
            </a:r>
          </a:p>
        </p:txBody>
      </p:sp>
      <p:pic>
        <p:nvPicPr>
          <p:cNvPr id="22530" name="Picture 2" descr="Résultat de recherche d'images pour &quot;noyau betalactame&quot;"/>
          <p:cNvPicPr>
            <a:picLocks noChangeAspect="1" noChangeArrowheads="1"/>
          </p:cNvPicPr>
          <p:nvPr/>
        </p:nvPicPr>
        <p:blipFill>
          <a:blip r:embed="rId4" cstate="print"/>
          <a:srcRect/>
          <a:stretch>
            <a:fillRect/>
          </a:stretch>
        </p:blipFill>
        <p:spPr bwMode="auto">
          <a:xfrm>
            <a:off x="6000760" y="2786058"/>
            <a:ext cx="1857388" cy="1837890"/>
          </a:xfrm>
          <a:prstGeom prst="rect">
            <a:avLst/>
          </a:prstGeom>
          <a:noFill/>
        </p:spPr>
      </p:pic>
      <p:pic>
        <p:nvPicPr>
          <p:cNvPr id="7" name="~PP384.WAV">
            <a:hlinkClick r:id="" action="ppaction://media"/>
          </p:cNvPr>
          <p:cNvPicPr>
            <a:picLocks noRot="1" noChangeAspect="1"/>
          </p:cNvPicPr>
          <p:nvPr>
            <a:wavAudioFile r:embed="rId1" name="~PP384.WAV"/>
          </p:nvPr>
        </p:nvPicPr>
        <p:blipFill>
          <a:blip r:embed="rId5"/>
          <a:stretch>
            <a:fillRect/>
          </a:stretch>
        </p:blipFill>
        <p:spPr>
          <a:xfrm>
            <a:off x="8632825" y="6346825"/>
            <a:ext cx="304800" cy="304800"/>
          </a:xfrm>
          <a:prstGeom prst="rect">
            <a:avLst/>
          </a:prstGeom>
        </p:spPr>
      </p:pic>
    </p:spTree>
  </p:cSld>
  <p:clrMapOvr>
    <a:masterClrMapping/>
  </p:clrMapOvr>
  <p:transition advTm="371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32" y="1571612"/>
            <a:ext cx="5400684" cy="4873752"/>
          </a:xfrm>
        </p:spPr>
        <p:txBody>
          <a:bodyPr>
            <a:normAutofit fontScale="92500" lnSpcReduction="20000"/>
          </a:bodyPr>
          <a:lstStyle/>
          <a:p>
            <a:pPr>
              <a:buNone/>
            </a:pPr>
            <a:r>
              <a:rPr lang="fr-FR" sz="2000" b="1" dirty="0">
                <a:solidFill>
                  <a:srgbClr val="C00000"/>
                </a:solidFill>
              </a:rPr>
              <a:t>I- Les </a:t>
            </a:r>
            <a:r>
              <a:rPr lang="fr-FR" sz="2000" b="1" dirty="0" err="1">
                <a:solidFill>
                  <a:srgbClr val="C00000"/>
                </a:solidFill>
              </a:rPr>
              <a:t>pénams</a:t>
            </a:r>
            <a:r>
              <a:rPr lang="fr-FR" sz="2000" b="1" dirty="0">
                <a:solidFill>
                  <a:srgbClr val="C00000"/>
                </a:solidFill>
              </a:rPr>
              <a:t> = pénicillines </a:t>
            </a:r>
            <a:r>
              <a:rPr lang="fr-FR" sz="2000" b="1" dirty="0"/>
              <a:t>:</a:t>
            </a:r>
            <a:endParaRPr lang="fr-FR" sz="2000" dirty="0"/>
          </a:p>
          <a:p>
            <a:pPr>
              <a:buNone/>
            </a:pPr>
            <a:r>
              <a:rPr lang="fr-FR" sz="1400" b="1" dirty="0"/>
              <a:t>     - Pénicilline G</a:t>
            </a:r>
            <a:r>
              <a:rPr lang="fr-FR" sz="1400" dirty="0"/>
              <a:t> (voie parentérale) et </a:t>
            </a:r>
            <a:r>
              <a:rPr lang="fr-FR" sz="1400" b="1" dirty="0"/>
              <a:t>V</a:t>
            </a:r>
            <a:r>
              <a:rPr lang="fr-FR" sz="1400" dirty="0"/>
              <a:t> (voie orale), </a:t>
            </a:r>
          </a:p>
          <a:p>
            <a:pPr>
              <a:buFontTx/>
              <a:buChar char="-"/>
            </a:pPr>
            <a:r>
              <a:rPr lang="fr-FR" sz="1400" b="1" dirty="0"/>
              <a:t>- Pénicilline M </a:t>
            </a:r>
            <a:r>
              <a:rPr lang="fr-FR" sz="1400" dirty="0"/>
              <a:t>(</a:t>
            </a:r>
            <a:r>
              <a:rPr lang="fr-FR" sz="1400" dirty="0" err="1"/>
              <a:t>méthicilline</a:t>
            </a:r>
            <a:r>
              <a:rPr lang="fr-FR" sz="1400" dirty="0"/>
              <a:t>),</a:t>
            </a:r>
          </a:p>
          <a:p>
            <a:pPr>
              <a:buFontTx/>
              <a:buChar char="-"/>
            </a:pPr>
            <a:r>
              <a:rPr lang="fr-FR" sz="1400" b="1" dirty="0"/>
              <a:t>- Pénicilline A,</a:t>
            </a:r>
          </a:p>
          <a:p>
            <a:pPr>
              <a:buFontTx/>
              <a:buChar char="-"/>
            </a:pPr>
            <a:r>
              <a:rPr lang="fr-FR" sz="1400" b="1" dirty="0"/>
              <a:t>- </a:t>
            </a:r>
            <a:r>
              <a:rPr lang="fr-FR" sz="1400" b="1" dirty="0" err="1"/>
              <a:t>Aminopénicilline</a:t>
            </a:r>
            <a:r>
              <a:rPr lang="fr-FR" sz="1400" b="1" dirty="0"/>
              <a:t> </a:t>
            </a:r>
            <a:r>
              <a:rPr lang="fr-FR" sz="1400" dirty="0"/>
              <a:t>: (</a:t>
            </a:r>
            <a:r>
              <a:rPr lang="fr-FR" sz="1400" dirty="0" err="1"/>
              <a:t>amoxicilline,ampicilline</a:t>
            </a:r>
            <a:r>
              <a:rPr lang="fr-FR" sz="1400" dirty="0"/>
              <a:t>, </a:t>
            </a:r>
            <a:r>
              <a:rPr lang="fr-FR" sz="1400" dirty="0" err="1"/>
              <a:t>pivampicilline</a:t>
            </a:r>
            <a:r>
              <a:rPr lang="fr-FR" sz="1400" dirty="0"/>
              <a:t>), </a:t>
            </a:r>
          </a:p>
          <a:p>
            <a:pPr>
              <a:buFontTx/>
              <a:buChar char="-"/>
            </a:pPr>
            <a:r>
              <a:rPr lang="fr-FR" sz="1400" dirty="0"/>
              <a:t>- </a:t>
            </a:r>
            <a:r>
              <a:rPr lang="fr-FR" sz="1400" b="1" dirty="0" err="1"/>
              <a:t>Carboxypénicillines</a:t>
            </a:r>
            <a:r>
              <a:rPr lang="fr-FR" sz="1400" dirty="0"/>
              <a:t> (</a:t>
            </a:r>
            <a:r>
              <a:rPr lang="fr-FR" sz="1400" dirty="0" err="1"/>
              <a:t>ticarcilline</a:t>
            </a:r>
            <a:r>
              <a:rPr lang="fr-FR" sz="1400" dirty="0"/>
              <a:t>), </a:t>
            </a:r>
          </a:p>
          <a:p>
            <a:pPr>
              <a:buNone/>
            </a:pPr>
            <a:r>
              <a:rPr lang="fr-FR" sz="1400" dirty="0"/>
              <a:t>      -</a:t>
            </a:r>
            <a:r>
              <a:rPr lang="fr-FR" sz="1400" b="1" dirty="0" err="1"/>
              <a:t>Ureido</a:t>
            </a:r>
            <a:r>
              <a:rPr lang="fr-FR" sz="1400" b="1" dirty="0"/>
              <a:t>-pénicillines</a:t>
            </a:r>
            <a:r>
              <a:rPr lang="fr-FR" sz="1400" dirty="0"/>
              <a:t> (</a:t>
            </a:r>
            <a:r>
              <a:rPr lang="fr-FR" sz="1400" dirty="0" err="1"/>
              <a:t>pipéracilline</a:t>
            </a:r>
            <a:r>
              <a:rPr lang="fr-FR" sz="1400" dirty="0"/>
              <a:t>), (</a:t>
            </a:r>
            <a:r>
              <a:rPr lang="fr-FR" sz="1400" dirty="0" err="1"/>
              <a:t>pivmecillinam</a:t>
            </a:r>
            <a:r>
              <a:rPr lang="fr-FR" sz="1400" dirty="0"/>
              <a:t>)</a:t>
            </a:r>
          </a:p>
          <a:p>
            <a:pPr>
              <a:buNone/>
            </a:pPr>
            <a:r>
              <a:rPr lang="fr-FR" sz="2000" b="1" dirty="0">
                <a:solidFill>
                  <a:srgbClr val="C00000"/>
                </a:solidFill>
              </a:rPr>
              <a:t>II- Les inhibiteurs des beta-</a:t>
            </a:r>
            <a:r>
              <a:rPr lang="fr-FR" sz="2000" b="1" dirty="0" err="1">
                <a:solidFill>
                  <a:srgbClr val="C00000"/>
                </a:solidFill>
              </a:rPr>
              <a:t>lactamases</a:t>
            </a:r>
            <a:r>
              <a:rPr lang="fr-FR" sz="2000" b="1" dirty="0">
                <a:solidFill>
                  <a:srgbClr val="C00000"/>
                </a:solidFill>
              </a:rPr>
              <a:t>: </a:t>
            </a:r>
            <a:r>
              <a:rPr lang="fr-FR" sz="2000" dirty="0" err="1"/>
              <a:t>pénams</a:t>
            </a:r>
            <a:r>
              <a:rPr lang="fr-FR" sz="2000" b="1" dirty="0"/>
              <a:t> </a:t>
            </a:r>
            <a:r>
              <a:rPr lang="fr-FR" sz="2000" dirty="0"/>
              <a:t>sans</a:t>
            </a:r>
            <a:r>
              <a:rPr lang="fr-FR" sz="2000" b="1" dirty="0"/>
              <a:t> </a:t>
            </a:r>
            <a:r>
              <a:rPr lang="fr-FR" sz="2000" dirty="0"/>
              <a:t>activité</a:t>
            </a:r>
            <a:r>
              <a:rPr lang="fr-FR" sz="2000" b="1" dirty="0"/>
              <a:t> </a:t>
            </a:r>
            <a:r>
              <a:rPr lang="fr-FR" sz="2000" dirty="0"/>
              <a:t>antibiotique</a:t>
            </a:r>
            <a:r>
              <a:rPr lang="fr-FR" sz="2000" b="1" dirty="0"/>
              <a:t> </a:t>
            </a:r>
            <a:r>
              <a:rPr lang="fr-FR" sz="2000" dirty="0"/>
              <a:t>notable, </a:t>
            </a:r>
          </a:p>
          <a:p>
            <a:pPr>
              <a:buNone/>
            </a:pPr>
            <a:r>
              <a:rPr lang="fr-FR" sz="2000" dirty="0"/>
              <a:t>ex: </a:t>
            </a:r>
            <a:r>
              <a:rPr lang="fr-FR" sz="2000" dirty="0" err="1"/>
              <a:t>Oxapenam</a:t>
            </a:r>
            <a:r>
              <a:rPr lang="fr-FR" sz="2000" b="1" dirty="0"/>
              <a:t> , </a:t>
            </a:r>
            <a:r>
              <a:rPr lang="fr-FR" sz="2000" dirty="0"/>
              <a:t>Acide</a:t>
            </a:r>
            <a:r>
              <a:rPr lang="fr-FR" sz="2000" b="1" dirty="0"/>
              <a:t> </a:t>
            </a:r>
            <a:r>
              <a:rPr lang="fr-FR" sz="2000" dirty="0" err="1"/>
              <a:t>clavulanique</a:t>
            </a:r>
            <a:r>
              <a:rPr lang="fr-FR" sz="2000" dirty="0"/>
              <a:t>.</a:t>
            </a:r>
          </a:p>
          <a:p>
            <a:pPr>
              <a:buNone/>
            </a:pPr>
            <a:r>
              <a:rPr lang="fr-FR" sz="2000" b="1" dirty="0">
                <a:solidFill>
                  <a:srgbClr val="C00000"/>
                </a:solidFill>
              </a:rPr>
              <a:t>III- Les </a:t>
            </a:r>
            <a:r>
              <a:rPr lang="fr-FR" sz="2000" b="1" dirty="0" err="1">
                <a:solidFill>
                  <a:srgbClr val="C00000"/>
                </a:solidFill>
              </a:rPr>
              <a:t>pénèms</a:t>
            </a:r>
            <a:r>
              <a:rPr lang="fr-FR" sz="2000" b="1" dirty="0">
                <a:solidFill>
                  <a:srgbClr val="C00000"/>
                </a:solidFill>
              </a:rPr>
              <a:t> : </a:t>
            </a:r>
            <a:r>
              <a:rPr lang="fr-FR" sz="2000" b="1" dirty="0" err="1">
                <a:solidFill>
                  <a:srgbClr val="C00000"/>
                </a:solidFill>
              </a:rPr>
              <a:t>carbapénèmes</a:t>
            </a:r>
            <a:r>
              <a:rPr lang="fr-FR" sz="2000" b="1" dirty="0">
                <a:solidFill>
                  <a:srgbClr val="C00000"/>
                </a:solidFill>
              </a:rPr>
              <a:t> </a:t>
            </a:r>
            <a:r>
              <a:rPr lang="fr-FR" sz="2000" dirty="0"/>
              <a:t>(</a:t>
            </a:r>
            <a:r>
              <a:rPr lang="fr-FR" sz="2000" dirty="0" err="1"/>
              <a:t>imipénème</a:t>
            </a:r>
            <a:r>
              <a:rPr lang="fr-FR" sz="2000" dirty="0"/>
              <a:t>,</a:t>
            </a:r>
            <a:r>
              <a:rPr lang="fr-FR" sz="2000" b="1" dirty="0"/>
              <a:t> </a:t>
            </a:r>
            <a:r>
              <a:rPr lang="fr-FR" sz="2000" dirty="0" err="1"/>
              <a:t>meropénème</a:t>
            </a:r>
            <a:r>
              <a:rPr lang="fr-FR" sz="2000" dirty="0"/>
              <a:t>)</a:t>
            </a:r>
            <a:r>
              <a:rPr lang="fr-FR" sz="2000" b="1" dirty="0"/>
              <a:t> </a:t>
            </a:r>
            <a:r>
              <a:rPr lang="fr-FR" sz="2000" dirty="0"/>
              <a:t>réserves</a:t>
            </a:r>
            <a:r>
              <a:rPr lang="fr-FR" sz="2000" b="1" dirty="0"/>
              <a:t> </a:t>
            </a:r>
            <a:r>
              <a:rPr lang="fr-FR" sz="2000" dirty="0"/>
              <a:t>aux</a:t>
            </a:r>
            <a:r>
              <a:rPr lang="fr-FR" sz="2000" b="1" dirty="0"/>
              <a:t> </a:t>
            </a:r>
            <a:r>
              <a:rPr lang="fr-FR" sz="2000" dirty="0"/>
              <a:t>infections</a:t>
            </a:r>
            <a:r>
              <a:rPr lang="fr-FR" sz="2000" b="1" dirty="0"/>
              <a:t> </a:t>
            </a:r>
            <a:r>
              <a:rPr lang="fr-FR" sz="2000" dirty="0"/>
              <a:t>hospitalières</a:t>
            </a:r>
            <a:r>
              <a:rPr lang="fr-FR" sz="2000" b="1" dirty="0"/>
              <a:t> </a:t>
            </a:r>
            <a:r>
              <a:rPr lang="fr-FR" sz="2000" dirty="0"/>
              <a:t>à</a:t>
            </a:r>
            <a:r>
              <a:rPr lang="fr-FR" sz="2000" b="1" dirty="0"/>
              <a:t> </a:t>
            </a:r>
            <a:r>
              <a:rPr lang="fr-FR" sz="2000" dirty="0"/>
              <a:t>germes</a:t>
            </a:r>
            <a:r>
              <a:rPr lang="fr-FR" sz="2000" b="1" dirty="0"/>
              <a:t> </a:t>
            </a:r>
            <a:r>
              <a:rPr lang="fr-FR" sz="2000" dirty="0"/>
              <a:t>résistants.</a:t>
            </a:r>
          </a:p>
          <a:p>
            <a:pPr>
              <a:buNone/>
            </a:pPr>
            <a:r>
              <a:rPr lang="fr-FR" sz="2000" b="1" dirty="0">
                <a:solidFill>
                  <a:srgbClr val="C00000"/>
                </a:solidFill>
              </a:rPr>
              <a:t>IV- Les </a:t>
            </a:r>
            <a:r>
              <a:rPr lang="fr-FR" sz="2000" b="1" dirty="0" err="1">
                <a:solidFill>
                  <a:srgbClr val="C00000"/>
                </a:solidFill>
              </a:rPr>
              <a:t>céphems</a:t>
            </a:r>
            <a:r>
              <a:rPr lang="fr-FR" sz="2000" b="1" dirty="0">
                <a:solidFill>
                  <a:srgbClr val="C00000"/>
                </a:solidFill>
              </a:rPr>
              <a:t> : céphalosporines </a:t>
            </a:r>
            <a:r>
              <a:rPr lang="fr-FR" sz="2000" dirty="0"/>
              <a:t>qui</a:t>
            </a:r>
            <a:r>
              <a:rPr lang="fr-FR" sz="2000" b="1" dirty="0"/>
              <a:t> </a:t>
            </a:r>
            <a:r>
              <a:rPr lang="fr-FR" sz="2000" dirty="0"/>
              <a:t>comportent</a:t>
            </a:r>
            <a:r>
              <a:rPr lang="fr-FR" sz="2000" b="1" dirty="0"/>
              <a:t> </a:t>
            </a:r>
            <a:r>
              <a:rPr lang="fr-FR" sz="2000" dirty="0"/>
              <a:t>3</a:t>
            </a:r>
            <a:r>
              <a:rPr lang="fr-FR" sz="2000" b="1" dirty="0"/>
              <a:t> </a:t>
            </a:r>
            <a:r>
              <a:rPr lang="fr-FR" sz="2000" dirty="0"/>
              <a:t>classes:</a:t>
            </a:r>
            <a:r>
              <a:rPr lang="fr-FR" sz="2000" b="1" dirty="0"/>
              <a:t> </a:t>
            </a:r>
            <a:r>
              <a:rPr lang="fr-FR" sz="2000" dirty="0"/>
              <a:t>1ere,</a:t>
            </a:r>
            <a:r>
              <a:rPr lang="fr-FR" sz="2000" b="1" dirty="0"/>
              <a:t> </a:t>
            </a:r>
            <a:r>
              <a:rPr lang="fr-FR" sz="2000" dirty="0"/>
              <a:t>2eme,</a:t>
            </a:r>
            <a:r>
              <a:rPr lang="fr-FR" sz="2000" b="1" dirty="0"/>
              <a:t> </a:t>
            </a:r>
            <a:r>
              <a:rPr lang="fr-FR" sz="2000" dirty="0"/>
              <a:t>3eme</a:t>
            </a:r>
            <a:r>
              <a:rPr lang="fr-FR" sz="2000" b="1" dirty="0"/>
              <a:t> </a:t>
            </a:r>
            <a:r>
              <a:rPr lang="fr-FR" sz="2000" dirty="0"/>
              <a:t>et 4eme génération.</a:t>
            </a:r>
          </a:p>
          <a:p>
            <a:pPr>
              <a:buNone/>
            </a:pPr>
            <a:r>
              <a:rPr lang="fr-FR" sz="2000" b="1" dirty="0">
                <a:solidFill>
                  <a:srgbClr val="C00000"/>
                </a:solidFill>
              </a:rPr>
              <a:t>V- Les </a:t>
            </a:r>
            <a:r>
              <a:rPr lang="fr-FR" sz="2000" b="1" dirty="0" err="1">
                <a:solidFill>
                  <a:srgbClr val="C00000"/>
                </a:solidFill>
              </a:rPr>
              <a:t>monobactams</a:t>
            </a:r>
            <a:r>
              <a:rPr lang="fr-FR" sz="2000" b="1" dirty="0">
                <a:solidFill>
                  <a:srgbClr val="C00000"/>
                </a:solidFill>
              </a:rPr>
              <a:t> </a:t>
            </a:r>
            <a:r>
              <a:rPr lang="fr-FR" sz="2000" dirty="0"/>
              <a:t>(</a:t>
            </a:r>
            <a:r>
              <a:rPr lang="fr-FR" sz="2000" dirty="0" err="1"/>
              <a:t>aztréonam</a:t>
            </a:r>
            <a:r>
              <a:rPr lang="fr-FR" sz="2000" dirty="0"/>
              <a:t>)</a:t>
            </a:r>
            <a:r>
              <a:rPr lang="fr-FR" sz="2000" b="1" dirty="0"/>
              <a:t> </a:t>
            </a:r>
            <a:r>
              <a:rPr lang="fr-FR" sz="2000" dirty="0"/>
              <a:t>réserves</a:t>
            </a:r>
            <a:r>
              <a:rPr lang="fr-FR" sz="2000" b="1" dirty="0"/>
              <a:t> </a:t>
            </a:r>
            <a:r>
              <a:rPr lang="fr-FR" sz="2000" dirty="0"/>
              <a:t>aux</a:t>
            </a:r>
            <a:r>
              <a:rPr lang="fr-FR" sz="2000" b="1" dirty="0"/>
              <a:t> </a:t>
            </a:r>
            <a:r>
              <a:rPr lang="fr-FR" sz="2000" dirty="0"/>
              <a:t>infections</a:t>
            </a:r>
            <a:r>
              <a:rPr lang="fr-FR" sz="2000" b="1" dirty="0"/>
              <a:t> </a:t>
            </a:r>
            <a:r>
              <a:rPr lang="fr-FR" sz="2000" dirty="0"/>
              <a:t>hospitalières</a:t>
            </a:r>
            <a:r>
              <a:rPr lang="fr-FR" sz="2000" b="1" dirty="0"/>
              <a:t> </a:t>
            </a:r>
            <a:r>
              <a:rPr lang="fr-FR" sz="2000" dirty="0"/>
              <a:t>sévères. </a:t>
            </a:r>
          </a:p>
          <a:p>
            <a:pPr>
              <a:buNone/>
            </a:pPr>
            <a:endParaRPr lang="fr-FR" sz="1200" dirty="0"/>
          </a:p>
        </p:txBody>
      </p:sp>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err="1"/>
              <a:t>A-Les</a:t>
            </a:r>
            <a:r>
              <a:rPr lang="fr-FR" b="1" dirty="0"/>
              <a:t> béta-</a:t>
            </a:r>
            <a:r>
              <a:rPr lang="fr-FR" b="1" dirty="0" err="1"/>
              <a:t>lactamines</a:t>
            </a:r>
            <a:endParaRPr lang="fr-FR" b="1" dirty="0"/>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2- Classification </a:t>
            </a:r>
          </a:p>
        </p:txBody>
      </p:sp>
      <p:pic>
        <p:nvPicPr>
          <p:cNvPr id="6" name="Image 5"/>
          <p:cNvPicPr/>
          <p:nvPr/>
        </p:nvPicPr>
        <p:blipFill>
          <a:blip r:embed="rId3"/>
          <a:srcRect/>
          <a:stretch>
            <a:fillRect/>
          </a:stretch>
        </p:blipFill>
        <p:spPr bwMode="auto">
          <a:xfrm>
            <a:off x="5143504" y="1714488"/>
            <a:ext cx="3571900" cy="4572032"/>
          </a:xfrm>
          <a:prstGeom prst="rect">
            <a:avLst/>
          </a:prstGeom>
          <a:noFill/>
          <a:ln w="9525">
            <a:noFill/>
            <a:miter lim="800000"/>
            <a:headEnd/>
            <a:tailEnd/>
          </a:ln>
        </p:spPr>
      </p:pic>
      <p:pic>
        <p:nvPicPr>
          <p:cNvPr id="9" name="~PP2023.WAV">
            <a:hlinkClick r:id="" action="ppaction://media"/>
          </p:cNvPr>
          <p:cNvPicPr>
            <a:picLocks noRot="1" noChangeAspect="1"/>
          </p:cNvPicPr>
          <p:nvPr>
            <a:wavAudioFile r:embed="rId1" name="~PP2023.WAV"/>
          </p:nvPr>
        </p:nvPicPr>
        <p:blipFill>
          <a:blip r:embed="rId4"/>
          <a:stretch>
            <a:fillRect/>
          </a:stretch>
        </p:blipFill>
        <p:spPr>
          <a:xfrm>
            <a:off x="8632825" y="6346825"/>
            <a:ext cx="304800" cy="304800"/>
          </a:xfrm>
          <a:prstGeom prst="rect">
            <a:avLst/>
          </a:prstGeom>
        </p:spPr>
      </p:pic>
    </p:spTree>
  </p:cSld>
  <p:clrMapOvr>
    <a:masterClrMapping/>
  </p:clrMapOvr>
  <p:transition advTm="1025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600200"/>
            <a:ext cx="8329642" cy="3043246"/>
          </a:xfrm>
        </p:spPr>
        <p:txBody>
          <a:bodyPr>
            <a:normAutofit/>
          </a:bodyPr>
          <a:lstStyle/>
          <a:p>
            <a:pPr algn="ctr">
              <a:buNone/>
            </a:pPr>
            <a:r>
              <a:rPr lang="fr-FR" sz="2000" dirty="0"/>
              <a:t>Les β-</a:t>
            </a:r>
            <a:r>
              <a:rPr lang="fr-FR" sz="2000" dirty="0" err="1"/>
              <a:t>Iactamines</a:t>
            </a:r>
            <a:r>
              <a:rPr lang="fr-FR" sz="2000" dirty="0"/>
              <a:t> sont des </a:t>
            </a:r>
            <a:r>
              <a:rPr lang="fr-FR" sz="2000" b="1" dirty="0"/>
              <a:t>inhibiteurs</a:t>
            </a:r>
            <a:r>
              <a:rPr lang="fr-FR" sz="2000" dirty="0"/>
              <a:t> </a:t>
            </a:r>
            <a:r>
              <a:rPr lang="fr-FR" sz="2000" b="1" dirty="0"/>
              <a:t>de la</a:t>
            </a:r>
            <a:r>
              <a:rPr lang="fr-FR" sz="2000" dirty="0"/>
              <a:t> </a:t>
            </a:r>
            <a:r>
              <a:rPr lang="fr-FR" sz="2000" b="1" dirty="0"/>
              <a:t>synthèse</a:t>
            </a:r>
            <a:r>
              <a:rPr lang="fr-FR" sz="2000" dirty="0"/>
              <a:t> </a:t>
            </a:r>
            <a:r>
              <a:rPr lang="fr-FR" sz="2000" b="1" dirty="0"/>
              <a:t>de</a:t>
            </a:r>
            <a:r>
              <a:rPr lang="fr-FR" sz="2000" dirty="0"/>
              <a:t> </a:t>
            </a:r>
            <a:r>
              <a:rPr lang="fr-FR" sz="2000" b="1" dirty="0"/>
              <a:t>paroi</a:t>
            </a:r>
            <a:r>
              <a:rPr lang="fr-FR" sz="2000" dirty="0"/>
              <a:t> </a:t>
            </a:r>
            <a:r>
              <a:rPr lang="fr-FR" sz="2000" b="1" dirty="0"/>
              <a:t>bactérienne</a:t>
            </a:r>
            <a:r>
              <a:rPr lang="fr-FR" sz="2000" dirty="0"/>
              <a:t> (</a:t>
            </a:r>
            <a:r>
              <a:rPr lang="fr-FR" sz="2000" dirty="0" err="1"/>
              <a:t>synthese</a:t>
            </a:r>
            <a:r>
              <a:rPr lang="fr-FR" sz="2000" dirty="0"/>
              <a:t> du peptidoglycane) par une inactivation des principaux enzymes impliques dans cette construction et regroupes sous le terme de </a:t>
            </a:r>
            <a:r>
              <a:rPr lang="fr-FR" sz="2000" b="1" dirty="0">
                <a:solidFill>
                  <a:srgbClr val="C00000"/>
                </a:solidFill>
              </a:rPr>
              <a:t>PLP</a:t>
            </a:r>
            <a:r>
              <a:rPr lang="fr-FR" sz="2000" dirty="0"/>
              <a:t> (Protéines Liant les Pénicillines) </a:t>
            </a:r>
          </a:p>
          <a:p>
            <a:endParaRPr lang="fr-FR" dirty="0"/>
          </a:p>
        </p:txBody>
      </p:sp>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err="1"/>
              <a:t>A-Les</a:t>
            </a:r>
            <a:r>
              <a:rPr lang="fr-FR" b="1" dirty="0"/>
              <a:t> béta-</a:t>
            </a:r>
            <a:r>
              <a:rPr lang="fr-FR" b="1" dirty="0" err="1"/>
              <a:t>lactamines</a:t>
            </a:r>
            <a:endParaRPr lang="fr-FR" b="1" dirty="0"/>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3- Mécanisme d’action </a:t>
            </a:r>
          </a:p>
        </p:txBody>
      </p:sp>
      <p:sp>
        <p:nvSpPr>
          <p:cNvPr id="27650" name="AutoShape 2" descr="Résultat de recherche d'images pour &quot;mecanisme d'action des betalactamin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7652" name="AutoShape 4" descr="Résultat de recherche d'images pour &quot;mecanisme d'action des betalactamin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7653" name="Picture 5"/>
          <p:cNvPicPr>
            <a:picLocks noChangeAspect="1" noChangeArrowheads="1"/>
          </p:cNvPicPr>
          <p:nvPr/>
        </p:nvPicPr>
        <p:blipFill>
          <a:blip r:embed="rId3"/>
          <a:srcRect/>
          <a:stretch>
            <a:fillRect/>
          </a:stretch>
        </p:blipFill>
        <p:spPr bwMode="auto">
          <a:xfrm>
            <a:off x="1357290" y="3214686"/>
            <a:ext cx="6215106" cy="3177337"/>
          </a:xfrm>
          <a:prstGeom prst="rect">
            <a:avLst/>
          </a:prstGeom>
          <a:noFill/>
          <a:ln w="9525">
            <a:noFill/>
            <a:miter lim="800000"/>
            <a:headEnd/>
            <a:tailEnd/>
          </a:ln>
          <a:effectLst/>
        </p:spPr>
      </p:pic>
      <p:pic>
        <p:nvPicPr>
          <p:cNvPr id="10" name="~PP3066.WAV">
            <a:hlinkClick r:id="" action="ppaction://media"/>
          </p:cNvPr>
          <p:cNvPicPr>
            <a:picLocks noRot="1" noChangeAspect="1"/>
          </p:cNvPicPr>
          <p:nvPr>
            <a:wavAudioFile r:embed="rId1" name="~PP3066.WAV"/>
          </p:nvPr>
        </p:nvPicPr>
        <p:blipFill>
          <a:blip r:embed="rId4"/>
          <a:stretch>
            <a:fillRect/>
          </a:stretch>
        </p:blipFill>
        <p:spPr>
          <a:xfrm>
            <a:off x="8632825" y="6346825"/>
            <a:ext cx="304800" cy="304800"/>
          </a:xfrm>
          <a:prstGeom prst="rect">
            <a:avLst/>
          </a:prstGeom>
        </p:spPr>
      </p:pic>
    </p:spTree>
  </p:cSld>
  <p:clrMapOvr>
    <a:masterClrMapping/>
  </p:clrMapOvr>
  <p:transition advTm="464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285860"/>
            <a:ext cx="7467600" cy="5188092"/>
          </a:xfrm>
        </p:spPr>
        <p:txBody>
          <a:bodyPr>
            <a:normAutofit fontScale="70000" lnSpcReduction="20000"/>
          </a:bodyPr>
          <a:lstStyle/>
          <a:p>
            <a:pPr>
              <a:buNone/>
            </a:pPr>
            <a:r>
              <a:rPr lang="fr-FR" b="1" dirty="0">
                <a:solidFill>
                  <a:srgbClr val="00B050"/>
                </a:solidFill>
              </a:rPr>
              <a:t>Les pénicillines:</a:t>
            </a:r>
          </a:p>
          <a:p>
            <a:pPr>
              <a:buNone/>
            </a:pPr>
            <a:r>
              <a:rPr lang="fr-FR" b="1" dirty="0"/>
              <a:t>Pénicilline G et V sensibles  aux pénicillinase : </a:t>
            </a:r>
          </a:p>
          <a:p>
            <a:pPr>
              <a:buNone/>
            </a:pPr>
            <a:r>
              <a:rPr lang="fr-FR" dirty="0"/>
              <a:t>Activité sur : Bactéries Gram+, </a:t>
            </a:r>
            <a:r>
              <a:rPr lang="fr-FR" dirty="0" err="1"/>
              <a:t>Cocci</a:t>
            </a:r>
            <a:r>
              <a:rPr lang="fr-FR" dirty="0"/>
              <a:t> Gram-, </a:t>
            </a:r>
            <a:r>
              <a:rPr lang="fr-FR" dirty="0" err="1"/>
              <a:t>Treponème</a:t>
            </a:r>
            <a:r>
              <a:rPr lang="fr-FR" dirty="0"/>
              <a:t> , R </a:t>
            </a:r>
            <a:r>
              <a:rPr lang="fr-FR" dirty="0" err="1"/>
              <a:t>staph</a:t>
            </a:r>
            <a:r>
              <a:rPr lang="fr-FR" dirty="0"/>
              <a:t> producteur  pénicillinase   </a:t>
            </a:r>
            <a:r>
              <a:rPr lang="fr-FR" b="1" dirty="0"/>
              <a:t>:</a:t>
            </a:r>
            <a:r>
              <a:rPr lang="fr-FR" b="1" dirty="0">
                <a:solidFill>
                  <a:srgbClr val="FF0000"/>
                </a:solidFill>
              </a:rPr>
              <a:t> </a:t>
            </a:r>
            <a:r>
              <a:rPr lang="fr-FR" b="1" dirty="0">
                <a:solidFill>
                  <a:srgbClr val="00B050"/>
                </a:solidFill>
              </a:rPr>
              <a:t>spectre étroit </a:t>
            </a:r>
          </a:p>
          <a:p>
            <a:pPr>
              <a:buNone/>
            </a:pPr>
            <a:r>
              <a:rPr lang="fr-FR" b="1" dirty="0"/>
              <a:t>Pénicilline M </a:t>
            </a:r>
            <a:r>
              <a:rPr lang="fr-FR" dirty="0"/>
              <a:t>:</a:t>
            </a:r>
            <a:r>
              <a:rPr lang="fr-FR" b="1" dirty="0"/>
              <a:t> </a:t>
            </a:r>
            <a:r>
              <a:rPr lang="fr-FR" dirty="0"/>
              <a:t>Activité sur : Staphylocoques Résistant à Pénicilline G</a:t>
            </a:r>
          </a:p>
          <a:p>
            <a:pPr>
              <a:buNone/>
            </a:pPr>
            <a:r>
              <a:rPr lang="fr-FR" b="1" dirty="0"/>
              <a:t>Pénicilline A : </a:t>
            </a:r>
            <a:r>
              <a:rPr lang="fr-FR" b="1" dirty="0">
                <a:solidFill>
                  <a:srgbClr val="00B050"/>
                </a:solidFill>
              </a:rPr>
              <a:t>Activité élargie </a:t>
            </a:r>
            <a:r>
              <a:rPr lang="fr-FR" dirty="0"/>
              <a:t>sur: certains bacilles gram- ( </a:t>
            </a:r>
            <a:r>
              <a:rPr lang="fr-FR" dirty="0" err="1"/>
              <a:t>E.coli</a:t>
            </a:r>
            <a:r>
              <a:rPr lang="fr-FR" dirty="0"/>
              <a:t>, salmonella) </a:t>
            </a:r>
            <a:endParaRPr lang="fr-FR" i="1" dirty="0"/>
          </a:p>
          <a:p>
            <a:pPr>
              <a:buNone/>
            </a:pPr>
            <a:r>
              <a:rPr lang="fr-FR" b="1" dirty="0" err="1"/>
              <a:t>Carboxypénicilline</a:t>
            </a:r>
            <a:r>
              <a:rPr lang="fr-FR" b="1" dirty="0"/>
              <a:t> /</a:t>
            </a:r>
            <a:r>
              <a:rPr lang="fr-FR" b="1" dirty="0" err="1"/>
              <a:t>Uréidopénicilline</a:t>
            </a:r>
            <a:r>
              <a:rPr lang="fr-FR" b="1" dirty="0"/>
              <a:t>: </a:t>
            </a:r>
            <a:r>
              <a:rPr lang="fr-FR" dirty="0"/>
              <a:t>réservées a l’usage hospitalier,  activité sur spectre de l'ampicilline +  BGN (entérobactéries hospitalières et les </a:t>
            </a:r>
            <a:r>
              <a:rPr lang="fr-FR" dirty="0" err="1"/>
              <a:t>pseudomonas</a:t>
            </a:r>
            <a:r>
              <a:rPr lang="fr-FR" dirty="0"/>
              <a:t> </a:t>
            </a:r>
            <a:r>
              <a:rPr lang="fr-FR" dirty="0" err="1"/>
              <a:t>ticarcilline</a:t>
            </a:r>
            <a:r>
              <a:rPr lang="fr-FR" dirty="0"/>
              <a:t>-sensibles).</a:t>
            </a:r>
          </a:p>
          <a:p>
            <a:pPr>
              <a:buNone/>
            </a:pPr>
            <a:r>
              <a:rPr lang="fr-FR" b="1" dirty="0" err="1"/>
              <a:t>Amidinopénicilline</a:t>
            </a:r>
            <a:r>
              <a:rPr lang="fr-FR" b="1" dirty="0"/>
              <a:t> :  </a:t>
            </a:r>
            <a:r>
              <a:rPr lang="fr-FR" dirty="0"/>
              <a:t>spectre limite aux Entérobactéries.</a:t>
            </a:r>
            <a:endParaRPr lang="fr-FR" b="1" i="1" dirty="0"/>
          </a:p>
          <a:p>
            <a:pPr>
              <a:buNone/>
            </a:pPr>
            <a:r>
              <a:rPr lang="fr-FR" b="1" dirty="0"/>
              <a:t>Les pénicillines + inhibiteurs de </a:t>
            </a:r>
            <a:r>
              <a:rPr lang="el-GR" b="1" dirty="0"/>
              <a:t>β</a:t>
            </a:r>
            <a:r>
              <a:rPr lang="fr-FR" b="1" dirty="0"/>
              <a:t>-</a:t>
            </a:r>
            <a:r>
              <a:rPr lang="fr-FR" b="1" dirty="0" err="1"/>
              <a:t>lactamase</a:t>
            </a:r>
            <a:r>
              <a:rPr lang="fr-FR" b="1" dirty="0"/>
              <a:t>:  </a:t>
            </a:r>
            <a:r>
              <a:rPr lang="fr-FR" dirty="0"/>
              <a:t>efficaces</a:t>
            </a:r>
            <a:r>
              <a:rPr lang="fr-FR" b="1" dirty="0"/>
              <a:t> </a:t>
            </a:r>
            <a:r>
              <a:rPr lang="fr-FR" dirty="0"/>
              <a:t>sur</a:t>
            </a:r>
            <a:r>
              <a:rPr lang="fr-FR" b="1" dirty="0"/>
              <a:t> </a:t>
            </a:r>
            <a:r>
              <a:rPr lang="fr-FR" dirty="0"/>
              <a:t>des</a:t>
            </a:r>
            <a:r>
              <a:rPr lang="fr-FR" b="1" dirty="0"/>
              <a:t> </a:t>
            </a:r>
            <a:r>
              <a:rPr lang="fr-FR" dirty="0"/>
              <a:t>bactéries</a:t>
            </a:r>
            <a:r>
              <a:rPr lang="fr-FR" b="1" dirty="0"/>
              <a:t> </a:t>
            </a:r>
            <a:r>
              <a:rPr lang="fr-FR" dirty="0"/>
              <a:t>productrices</a:t>
            </a:r>
            <a:r>
              <a:rPr lang="fr-FR" b="1" dirty="0"/>
              <a:t> </a:t>
            </a:r>
            <a:r>
              <a:rPr lang="fr-FR" dirty="0"/>
              <a:t>de</a:t>
            </a:r>
            <a:r>
              <a:rPr lang="fr-FR" b="1" dirty="0"/>
              <a:t> </a:t>
            </a:r>
            <a:r>
              <a:rPr lang="fr-FR" dirty="0" err="1"/>
              <a:t>betalactamases</a:t>
            </a:r>
            <a:r>
              <a:rPr lang="fr-FR" b="1" dirty="0"/>
              <a:t> </a:t>
            </a:r>
            <a:r>
              <a:rPr lang="fr-FR" dirty="0"/>
              <a:t>de</a:t>
            </a:r>
            <a:r>
              <a:rPr lang="fr-FR" b="1" dirty="0"/>
              <a:t> </a:t>
            </a:r>
            <a:r>
              <a:rPr lang="fr-FR" dirty="0"/>
              <a:t>type</a:t>
            </a:r>
            <a:r>
              <a:rPr lang="fr-FR" b="1" dirty="0"/>
              <a:t> </a:t>
            </a:r>
            <a:r>
              <a:rPr lang="fr-FR" dirty="0"/>
              <a:t>pénicillinase </a:t>
            </a:r>
            <a:r>
              <a:rPr lang="fr-FR" b="1" dirty="0"/>
              <a:t>(</a:t>
            </a:r>
            <a:r>
              <a:rPr lang="fr-FR" b="1" dirty="0" err="1"/>
              <a:t>amoxicilline</a:t>
            </a:r>
            <a:r>
              <a:rPr lang="fr-FR" b="1" dirty="0"/>
              <a:t>+</a:t>
            </a:r>
            <a:r>
              <a:rPr lang="fr-FR" b="1" dirty="0" err="1"/>
              <a:t>a.clavulanique</a:t>
            </a:r>
            <a:r>
              <a:rPr lang="fr-FR" b="1" dirty="0"/>
              <a:t> , </a:t>
            </a:r>
            <a:r>
              <a:rPr lang="fr-FR" b="1" dirty="0" err="1"/>
              <a:t>ticarcilline</a:t>
            </a:r>
            <a:r>
              <a:rPr lang="fr-FR" b="1" dirty="0"/>
              <a:t>+</a:t>
            </a:r>
            <a:r>
              <a:rPr lang="fr-FR" b="1" dirty="0" err="1"/>
              <a:t>a.clavulanique</a:t>
            </a:r>
            <a:r>
              <a:rPr lang="fr-FR" b="1" dirty="0"/>
              <a:t>)</a:t>
            </a:r>
          </a:p>
          <a:p>
            <a:pPr>
              <a:buNone/>
            </a:pPr>
            <a:r>
              <a:rPr lang="fr-FR" b="1" dirty="0">
                <a:solidFill>
                  <a:srgbClr val="00B050"/>
                </a:solidFill>
                <a:latin typeface="Calibri"/>
                <a:cs typeface="Calibri"/>
              </a:rPr>
              <a:t>→</a:t>
            </a:r>
            <a:r>
              <a:rPr lang="fr-FR" b="1" dirty="0">
                <a:solidFill>
                  <a:srgbClr val="00B050"/>
                </a:solidFill>
              </a:rPr>
              <a:t>Anaérobies  G+ et - :  </a:t>
            </a:r>
            <a:r>
              <a:rPr lang="fr-FR" b="1" dirty="0" err="1">
                <a:solidFill>
                  <a:srgbClr val="00B050"/>
                </a:solidFill>
              </a:rPr>
              <a:t>bactérioides</a:t>
            </a:r>
            <a:r>
              <a:rPr lang="fr-FR" b="1" dirty="0">
                <a:solidFill>
                  <a:srgbClr val="00B050"/>
                </a:solidFill>
              </a:rPr>
              <a:t>, </a:t>
            </a:r>
            <a:r>
              <a:rPr lang="fr-FR" b="1" dirty="0" err="1">
                <a:solidFill>
                  <a:srgbClr val="00B050"/>
                </a:solidFill>
              </a:rPr>
              <a:t>fusabactérium</a:t>
            </a:r>
            <a:endParaRPr lang="fr-FR" b="1" dirty="0">
              <a:solidFill>
                <a:srgbClr val="00B050"/>
              </a:solidFill>
            </a:endParaRPr>
          </a:p>
          <a:p>
            <a:pPr>
              <a:buNone/>
            </a:pPr>
            <a:r>
              <a:rPr lang="fr-FR" b="1" dirty="0">
                <a:solidFill>
                  <a:srgbClr val="00B050"/>
                </a:solidFill>
              </a:rPr>
              <a:t>Les céphalosporines: </a:t>
            </a:r>
            <a:r>
              <a:rPr lang="fr-FR" dirty="0" err="1"/>
              <a:t>cocci</a:t>
            </a:r>
            <a:r>
              <a:rPr lang="fr-FR" dirty="0"/>
              <a:t> G+ (</a:t>
            </a:r>
            <a:r>
              <a:rPr lang="fr-FR" i="1" dirty="0"/>
              <a:t>Pneumocoque et streptocoque</a:t>
            </a:r>
            <a:r>
              <a:rPr lang="fr-FR" dirty="0"/>
              <a:t>), BGP et BGN  (</a:t>
            </a:r>
            <a:r>
              <a:rPr lang="fr-FR" i="1" dirty="0" err="1"/>
              <a:t>Pseudomonas</a:t>
            </a:r>
            <a:r>
              <a:rPr lang="fr-FR" dirty="0"/>
              <a:t>), Bactéries anaérobies</a:t>
            </a:r>
          </a:p>
          <a:p>
            <a:pPr>
              <a:buNone/>
            </a:pPr>
            <a:r>
              <a:rPr lang="fr-FR" b="1" dirty="0">
                <a:solidFill>
                  <a:srgbClr val="00B050"/>
                </a:solidFill>
              </a:rPr>
              <a:t>Les </a:t>
            </a:r>
            <a:r>
              <a:rPr lang="fr-FR" b="1" dirty="0" err="1">
                <a:solidFill>
                  <a:srgbClr val="00B050"/>
                </a:solidFill>
              </a:rPr>
              <a:t>pénemes</a:t>
            </a:r>
            <a:r>
              <a:rPr lang="fr-FR" b="1" dirty="0">
                <a:solidFill>
                  <a:srgbClr val="00B050"/>
                </a:solidFill>
              </a:rPr>
              <a:t> et </a:t>
            </a:r>
            <a:r>
              <a:rPr lang="fr-FR" b="1" dirty="0" err="1">
                <a:solidFill>
                  <a:srgbClr val="00B050"/>
                </a:solidFill>
              </a:rPr>
              <a:t>monobactames</a:t>
            </a:r>
            <a:r>
              <a:rPr lang="fr-FR" b="1" dirty="0">
                <a:solidFill>
                  <a:srgbClr val="00B050"/>
                </a:solidFill>
              </a:rPr>
              <a:t>: </a:t>
            </a:r>
            <a:r>
              <a:rPr lang="fr-FR" dirty="0"/>
              <a:t>infections hospitalières à germe résistant</a:t>
            </a:r>
          </a:p>
        </p:txBody>
      </p:sp>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t>A- Les béta-</a:t>
            </a:r>
            <a:r>
              <a:rPr lang="fr-FR" b="1" dirty="0" err="1"/>
              <a:t>lactamines</a:t>
            </a:r>
            <a:endParaRPr lang="fr-FR" b="1" dirty="0"/>
          </a:p>
        </p:txBody>
      </p:sp>
      <p:sp>
        <p:nvSpPr>
          <p:cNvPr id="5" name="Rectangle 4"/>
          <p:cNvSpPr/>
          <p:nvPr/>
        </p:nvSpPr>
        <p:spPr>
          <a:xfrm>
            <a:off x="2857488" y="785794"/>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4- Spectre d’activité</a:t>
            </a:r>
          </a:p>
        </p:txBody>
      </p:sp>
      <p:pic>
        <p:nvPicPr>
          <p:cNvPr id="6" name="~PP1002.WAV">
            <a:hlinkClick r:id="" action="ppaction://media"/>
          </p:cNvPr>
          <p:cNvPicPr>
            <a:picLocks noRot="1" noChangeAspect="1"/>
          </p:cNvPicPr>
          <p:nvPr>
            <a:wavAudioFile r:embed="rId1" name="~PP1002.WAV"/>
          </p:nvPr>
        </p:nvPicPr>
        <p:blipFill>
          <a:blip r:embed="rId3"/>
          <a:stretch>
            <a:fillRect/>
          </a:stretch>
        </p:blipFill>
        <p:spPr>
          <a:xfrm>
            <a:off x="8632825" y="6346825"/>
            <a:ext cx="304800" cy="304800"/>
          </a:xfrm>
          <a:prstGeom prst="rect">
            <a:avLst/>
          </a:prstGeom>
        </p:spPr>
      </p:pic>
    </p:spTree>
  </p:cSld>
  <p:clrMapOvr>
    <a:masterClrMapping/>
  </p:clrMapOvr>
  <p:transition advTm="1166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214282" y="1785926"/>
            <a:ext cx="2714644" cy="10715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Résistance naturelle</a:t>
            </a:r>
          </a:p>
        </p:txBody>
      </p:sp>
      <p:sp>
        <p:nvSpPr>
          <p:cNvPr id="7" name="Rectangle à coins arrondis 6"/>
          <p:cNvSpPr/>
          <p:nvPr/>
        </p:nvSpPr>
        <p:spPr>
          <a:xfrm>
            <a:off x="3500430" y="1714488"/>
            <a:ext cx="5000660" cy="1500198"/>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solidFill>
                <a:srgbClr val="0070C0"/>
              </a:solidFill>
            </a:endParaRPr>
          </a:p>
          <a:p>
            <a:r>
              <a:rPr lang="fr-FR" sz="1600" dirty="0">
                <a:solidFill>
                  <a:srgbClr val="0070C0"/>
                </a:solidFill>
              </a:rPr>
              <a:t> </a:t>
            </a:r>
            <a:r>
              <a:rPr lang="fr-FR" sz="1600" b="1" u="sng" dirty="0">
                <a:solidFill>
                  <a:srgbClr val="0070C0"/>
                </a:solidFill>
              </a:rPr>
              <a:t>Résistance enzymatique </a:t>
            </a:r>
            <a:r>
              <a:rPr lang="fr-FR" sz="1600" b="1" u="sng" dirty="0"/>
              <a:t>(production de </a:t>
            </a:r>
            <a:r>
              <a:rPr lang="el-GR" sz="1600" b="1" u="sng" dirty="0">
                <a:latin typeface="Times New Roman"/>
                <a:cs typeface="Times New Roman"/>
              </a:rPr>
              <a:t>β</a:t>
            </a:r>
            <a:r>
              <a:rPr lang="fr-FR" sz="1600" b="1" u="sng" dirty="0">
                <a:latin typeface="Times New Roman"/>
                <a:cs typeface="Times New Roman"/>
              </a:rPr>
              <a:t>-</a:t>
            </a:r>
            <a:r>
              <a:rPr lang="fr-FR" sz="1600" b="1" u="sng" dirty="0" err="1">
                <a:latin typeface="Times New Roman"/>
                <a:cs typeface="Times New Roman"/>
              </a:rPr>
              <a:t>lactamases</a:t>
            </a:r>
            <a:r>
              <a:rPr lang="fr-FR" sz="1600" b="1" u="sng" dirty="0">
                <a:latin typeface="Times New Roman"/>
                <a:cs typeface="Times New Roman"/>
              </a:rPr>
              <a:t>):  </a:t>
            </a:r>
            <a:r>
              <a:rPr lang="fr-FR" sz="1600" dirty="0">
                <a:latin typeface="Times New Roman"/>
                <a:cs typeface="Times New Roman"/>
              </a:rPr>
              <a:t>Pénicillinase par les e</a:t>
            </a:r>
            <a:r>
              <a:rPr lang="fr-FR" sz="1600" dirty="0"/>
              <a:t>ntérobactéries, bactéries anaérobies</a:t>
            </a:r>
            <a:r>
              <a:rPr lang="fr-FR" sz="1600" dirty="0">
                <a:latin typeface="Times New Roman"/>
                <a:cs typeface="Times New Roman"/>
              </a:rPr>
              <a:t> </a:t>
            </a:r>
          </a:p>
          <a:p>
            <a:r>
              <a:rPr lang="fr-FR" sz="1600" b="1" u="sng" dirty="0">
                <a:solidFill>
                  <a:srgbClr val="0070C0"/>
                </a:solidFill>
                <a:latin typeface="Times New Roman"/>
                <a:cs typeface="Times New Roman"/>
              </a:rPr>
              <a:t>Résistance non enzymatique: </a:t>
            </a:r>
            <a:r>
              <a:rPr lang="fr-FR" sz="1600" dirty="0"/>
              <a:t>Bactéries possédant des PLP peu affines pour ces molécules : entérocoques</a:t>
            </a:r>
            <a:r>
              <a:rPr lang="fr-FR" dirty="0"/>
              <a:t>.</a:t>
            </a:r>
          </a:p>
          <a:p>
            <a:endParaRPr lang="fr-FR" dirty="0"/>
          </a:p>
          <a:p>
            <a:pPr algn="ctr">
              <a:buFontTx/>
              <a:buChar char="-"/>
            </a:pPr>
            <a:endParaRPr lang="fr-FR" dirty="0"/>
          </a:p>
          <a:p>
            <a:pPr algn="ctr"/>
            <a:endParaRPr lang="fr-FR" dirty="0"/>
          </a:p>
        </p:txBody>
      </p:sp>
      <p:sp>
        <p:nvSpPr>
          <p:cNvPr id="8" name="Ellipse 7"/>
          <p:cNvSpPr/>
          <p:nvPr/>
        </p:nvSpPr>
        <p:spPr>
          <a:xfrm>
            <a:off x="214314" y="4286256"/>
            <a:ext cx="2571736" cy="92869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Résistance acquise</a:t>
            </a:r>
          </a:p>
        </p:txBody>
      </p:sp>
      <p:sp>
        <p:nvSpPr>
          <p:cNvPr id="11" name="Rectangle à coins arrondis 10"/>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t>A- Les béta-</a:t>
            </a:r>
            <a:r>
              <a:rPr lang="fr-FR" b="1" dirty="0" err="1"/>
              <a:t>lactamines</a:t>
            </a:r>
            <a:endParaRPr lang="fr-FR" b="1" dirty="0"/>
          </a:p>
        </p:txBody>
      </p:sp>
      <p:sp>
        <p:nvSpPr>
          <p:cNvPr id="12" name="Rectangle 11"/>
          <p:cNvSpPr/>
          <p:nvPr/>
        </p:nvSpPr>
        <p:spPr>
          <a:xfrm>
            <a:off x="2857488" y="785794"/>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5- Mécanismes de résistance</a:t>
            </a:r>
          </a:p>
        </p:txBody>
      </p:sp>
      <p:sp>
        <p:nvSpPr>
          <p:cNvPr id="13" name="Accolade ouvrante 12"/>
          <p:cNvSpPr/>
          <p:nvPr/>
        </p:nvSpPr>
        <p:spPr>
          <a:xfrm>
            <a:off x="3071802" y="1571612"/>
            <a:ext cx="142876" cy="1643074"/>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sp>
        <p:nvSpPr>
          <p:cNvPr id="14" name="Accolade ouvrante 13"/>
          <p:cNvSpPr/>
          <p:nvPr/>
        </p:nvSpPr>
        <p:spPr>
          <a:xfrm>
            <a:off x="3071802" y="3929066"/>
            <a:ext cx="71438" cy="2357454"/>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fr-FR"/>
          </a:p>
        </p:txBody>
      </p:sp>
      <p:sp>
        <p:nvSpPr>
          <p:cNvPr id="15" name="Rectangle à coins arrondis 14"/>
          <p:cNvSpPr/>
          <p:nvPr/>
        </p:nvSpPr>
        <p:spPr>
          <a:xfrm>
            <a:off x="3214678" y="4071918"/>
            <a:ext cx="5643570" cy="278608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solidFill>
                <a:srgbClr val="0070C0"/>
              </a:solidFill>
            </a:endParaRPr>
          </a:p>
          <a:p>
            <a:r>
              <a:rPr lang="fr-FR" dirty="0">
                <a:solidFill>
                  <a:srgbClr val="0070C0"/>
                </a:solidFill>
              </a:rPr>
              <a:t> </a:t>
            </a:r>
            <a:r>
              <a:rPr lang="fr-FR" sz="1600" b="1" u="sng" dirty="0">
                <a:solidFill>
                  <a:schemeClr val="accent3"/>
                </a:solidFill>
              </a:rPr>
              <a:t>Résistance enzymatique </a:t>
            </a:r>
            <a:r>
              <a:rPr lang="fr-FR" sz="1600" b="1" u="sng" dirty="0"/>
              <a:t>(production de </a:t>
            </a:r>
            <a:r>
              <a:rPr lang="el-GR" sz="1600" b="1" u="sng" dirty="0">
                <a:latin typeface="Times New Roman"/>
                <a:cs typeface="Times New Roman"/>
              </a:rPr>
              <a:t>β</a:t>
            </a:r>
            <a:r>
              <a:rPr lang="fr-FR" sz="1600" b="1" u="sng" dirty="0">
                <a:latin typeface="Times New Roman"/>
                <a:cs typeface="Times New Roman"/>
              </a:rPr>
              <a:t>-</a:t>
            </a:r>
            <a:r>
              <a:rPr lang="fr-FR" sz="1600" b="1" u="sng" dirty="0" err="1">
                <a:latin typeface="Times New Roman"/>
                <a:cs typeface="Times New Roman"/>
              </a:rPr>
              <a:t>lactamases</a:t>
            </a:r>
            <a:r>
              <a:rPr lang="fr-FR" sz="1600" b="1" u="sng" dirty="0">
                <a:latin typeface="Times New Roman"/>
                <a:cs typeface="Times New Roman"/>
              </a:rPr>
              <a:t>):  </a:t>
            </a:r>
            <a:r>
              <a:rPr lang="fr-FR" sz="1600" dirty="0"/>
              <a:t>Acquisition d'une pénicillinase: par </a:t>
            </a:r>
            <a:r>
              <a:rPr lang="fr-FR" sz="1600" dirty="0" err="1"/>
              <a:t>E.Coli</a:t>
            </a:r>
            <a:r>
              <a:rPr lang="fr-FR" sz="1600" dirty="0"/>
              <a:t>, </a:t>
            </a:r>
            <a:r>
              <a:rPr lang="fr-FR" sz="1600" dirty="0" err="1"/>
              <a:t>Klebsiella</a:t>
            </a:r>
            <a:r>
              <a:rPr lang="fr-FR" sz="1600" dirty="0"/>
              <a:t>, Staphylocoques</a:t>
            </a:r>
            <a:endParaRPr lang="fr-FR" sz="1600" dirty="0">
              <a:latin typeface="Times New Roman"/>
              <a:cs typeface="Times New Roman"/>
            </a:endParaRPr>
          </a:p>
          <a:p>
            <a:pPr lvl="0"/>
            <a:r>
              <a:rPr lang="fr-FR" sz="1600" b="1" u="sng" dirty="0">
                <a:solidFill>
                  <a:schemeClr val="accent3"/>
                </a:solidFill>
              </a:rPr>
              <a:t>Modification des PLP: </a:t>
            </a:r>
            <a:r>
              <a:rPr lang="fr-FR" sz="1600" dirty="0"/>
              <a:t>Streptocoques alpha-hémolytiques, pneumocoque, entérocoques….</a:t>
            </a:r>
          </a:p>
          <a:p>
            <a:r>
              <a:rPr lang="fr-FR" sz="1600" b="1" u="sng" dirty="0">
                <a:solidFill>
                  <a:schemeClr val="accent3"/>
                </a:solidFill>
              </a:rPr>
              <a:t>Synthèse d'une PLP supplémentaire:  </a:t>
            </a:r>
            <a:r>
              <a:rPr lang="fr-FR" sz="1600" b="1" dirty="0"/>
              <a:t>:</a:t>
            </a:r>
            <a:r>
              <a:rPr lang="fr-FR" sz="1600" dirty="0"/>
              <a:t>staphylocoque « résistant à la </a:t>
            </a:r>
            <a:r>
              <a:rPr lang="fr-FR" sz="1600" dirty="0" err="1"/>
              <a:t>méthicilline</a:t>
            </a:r>
            <a:r>
              <a:rPr lang="fr-FR" sz="1600" dirty="0"/>
              <a:t> (MRSA)</a:t>
            </a:r>
          </a:p>
          <a:p>
            <a:r>
              <a:rPr lang="fr-FR" sz="1600" b="1" dirty="0">
                <a:solidFill>
                  <a:schemeClr val="accent3"/>
                </a:solidFill>
              </a:rPr>
              <a:t>Diminution de perméabilité membranaire</a:t>
            </a:r>
          </a:p>
          <a:p>
            <a:pPr lvl="0"/>
            <a:r>
              <a:rPr lang="fr-FR" sz="1600" b="1" dirty="0">
                <a:solidFill>
                  <a:schemeClr val="accent3"/>
                </a:solidFill>
              </a:rPr>
              <a:t>Apparition de systèmes d’efflux actif</a:t>
            </a:r>
            <a:endParaRPr lang="fr-FR" sz="1600" dirty="0">
              <a:solidFill>
                <a:schemeClr val="accent3"/>
              </a:solidFill>
            </a:endParaRPr>
          </a:p>
          <a:p>
            <a:r>
              <a:rPr lang="fr-FR" sz="1600" b="1" dirty="0">
                <a:solidFill>
                  <a:schemeClr val="accent3"/>
                </a:solidFill>
              </a:rPr>
              <a:t>Phénomène de tolérance</a:t>
            </a:r>
          </a:p>
          <a:p>
            <a:endParaRPr lang="fr-FR" dirty="0"/>
          </a:p>
          <a:p>
            <a:pPr lvl="0"/>
            <a:endParaRPr lang="fr-FR" dirty="0"/>
          </a:p>
          <a:p>
            <a:endParaRPr lang="fr-FR" dirty="0"/>
          </a:p>
          <a:p>
            <a:pPr algn="ctr">
              <a:buFontTx/>
              <a:buChar char="-"/>
            </a:pPr>
            <a:endParaRPr lang="fr-FR" dirty="0"/>
          </a:p>
          <a:p>
            <a:pPr algn="ctr"/>
            <a:endParaRPr lang="fr-FR" dirty="0"/>
          </a:p>
        </p:txBody>
      </p:sp>
      <p:pic>
        <p:nvPicPr>
          <p:cNvPr id="10" name="~PP3940.WAV">
            <a:hlinkClick r:id="" action="ppaction://media"/>
          </p:cNvPr>
          <p:cNvPicPr>
            <a:picLocks noRot="1" noChangeAspect="1"/>
          </p:cNvPicPr>
          <p:nvPr>
            <a:wavAudioFile r:embed="rId2" name="~PP3940.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807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trips(downLeft)">
                                      <p:cBhvr>
                                        <p:cTn id="14" dur="500"/>
                                        <p:tgtEl>
                                          <p:spTgt spid="7"/>
                                        </p:tgtEl>
                                      </p:cBhvr>
                                    </p:animEffect>
                                  </p:childTnLst>
                                </p:cTn>
                              </p:par>
                              <p:par>
                                <p:cTn id="15" presetID="18" presetClass="entr" presetSubtype="1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Left)">
                                      <p:cBhvr>
                                        <p:cTn id="25" dur="500"/>
                                        <p:tgtEl>
                                          <p:spTgt spid="14"/>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9"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6" grpId="0" animBg="1"/>
      <p:bldP spid="7" grpId="0" animBg="1"/>
      <p:bldP spid="8"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t>A- Les béta-</a:t>
            </a:r>
            <a:r>
              <a:rPr lang="fr-FR" b="1" dirty="0" err="1"/>
              <a:t>lactamines</a:t>
            </a:r>
            <a:endParaRPr lang="fr-FR" b="1" dirty="0"/>
          </a:p>
        </p:txBody>
      </p:sp>
      <p:sp>
        <p:nvSpPr>
          <p:cNvPr id="5" name="Rectangle 4"/>
          <p:cNvSpPr/>
          <p:nvPr/>
        </p:nvSpPr>
        <p:spPr>
          <a:xfrm>
            <a:off x="2857488" y="928670"/>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6- Molécules utilisées en Odontologie </a:t>
            </a:r>
          </a:p>
        </p:txBody>
      </p:sp>
      <p:sp>
        <p:nvSpPr>
          <p:cNvPr id="6" name="Rectangle à coins arrondis 5"/>
          <p:cNvSpPr/>
          <p:nvPr/>
        </p:nvSpPr>
        <p:spPr>
          <a:xfrm>
            <a:off x="642910" y="1714488"/>
            <a:ext cx="7858180" cy="4500594"/>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solidFill>
                <a:srgbClr val="0070C0"/>
              </a:solidFill>
            </a:endParaRPr>
          </a:p>
          <a:p>
            <a:pPr algn="ctr"/>
            <a:r>
              <a:rPr lang="fr-FR" sz="1600" dirty="0">
                <a:solidFill>
                  <a:srgbClr val="0070C0"/>
                </a:solidFill>
              </a:rPr>
              <a:t> </a:t>
            </a:r>
            <a:r>
              <a:rPr lang="fr-FR" b="1" u="sng" dirty="0">
                <a:solidFill>
                  <a:srgbClr val="0070C0"/>
                </a:solidFill>
              </a:rPr>
              <a:t>Ampicilline et ses esters:</a:t>
            </a:r>
            <a:r>
              <a:rPr lang="fr-FR" b="1" u="sng" dirty="0"/>
              <a:t> </a:t>
            </a:r>
            <a:r>
              <a:rPr lang="fr-FR" dirty="0"/>
              <a:t>Leur emploi, bien que tout à fait intéressant, peut être écarté au profit de l'</a:t>
            </a:r>
            <a:r>
              <a:rPr lang="fr-FR" dirty="0" err="1"/>
              <a:t>amoxicilline</a:t>
            </a:r>
            <a:endParaRPr lang="fr-FR" dirty="0">
              <a:solidFill>
                <a:srgbClr val="0070C0"/>
              </a:solidFill>
            </a:endParaRPr>
          </a:p>
          <a:p>
            <a:pPr algn="ctr"/>
            <a:r>
              <a:rPr lang="fr-FR" sz="1600" b="1" u="sng" dirty="0" err="1">
                <a:solidFill>
                  <a:srgbClr val="0070C0"/>
                </a:solidFill>
              </a:rPr>
              <a:t>Amoxicilline</a:t>
            </a:r>
            <a:r>
              <a:rPr lang="fr-FR" sz="1600" b="1" u="sng" dirty="0">
                <a:solidFill>
                  <a:srgbClr val="0070C0"/>
                </a:solidFill>
              </a:rPr>
              <a:t> : </a:t>
            </a:r>
            <a:r>
              <a:rPr lang="fr-FR" dirty="0">
                <a:solidFill>
                  <a:schemeClr val="tx1"/>
                </a:solidFill>
              </a:rPr>
              <a:t>molécule de choix utilisée en </a:t>
            </a:r>
            <a:r>
              <a:rPr lang="fr-FR" b="1" dirty="0">
                <a:solidFill>
                  <a:schemeClr val="tx1"/>
                </a:solidFill>
              </a:rPr>
              <a:t>première intention</a:t>
            </a:r>
          </a:p>
          <a:p>
            <a:pPr algn="ctr"/>
            <a:r>
              <a:rPr lang="fr-FR" sz="1600" b="1" u="sng" dirty="0" err="1">
                <a:solidFill>
                  <a:srgbClr val="0070C0"/>
                </a:solidFill>
              </a:rPr>
              <a:t>Amoxicilline</a:t>
            </a:r>
            <a:r>
              <a:rPr lang="fr-FR" sz="1600" b="1" u="sng" dirty="0">
                <a:solidFill>
                  <a:srgbClr val="0070C0"/>
                </a:solidFill>
              </a:rPr>
              <a:t>+ Acide </a:t>
            </a:r>
            <a:r>
              <a:rPr lang="fr-FR" sz="1600" b="1" u="sng" dirty="0" err="1">
                <a:solidFill>
                  <a:srgbClr val="0070C0"/>
                </a:solidFill>
              </a:rPr>
              <a:t>clavukanique</a:t>
            </a:r>
            <a:r>
              <a:rPr lang="fr-FR" sz="1600" b="1" u="sng" dirty="0">
                <a:solidFill>
                  <a:srgbClr val="0070C0"/>
                </a:solidFill>
              </a:rPr>
              <a:t>:  </a:t>
            </a:r>
            <a:r>
              <a:rPr lang="fr-FR" sz="1600" dirty="0">
                <a:solidFill>
                  <a:schemeClr val="tx1"/>
                </a:solidFill>
              </a:rPr>
              <a:t>utilisés en </a:t>
            </a:r>
            <a:r>
              <a:rPr lang="fr-FR" sz="1600" dirty="0" err="1">
                <a:solidFill>
                  <a:schemeClr val="tx1"/>
                </a:solidFill>
              </a:rPr>
              <a:t>deuxieme</a:t>
            </a:r>
            <a:r>
              <a:rPr lang="fr-FR" sz="1600" dirty="0">
                <a:solidFill>
                  <a:schemeClr val="tx1"/>
                </a:solidFill>
              </a:rPr>
              <a:t> intention </a:t>
            </a:r>
            <a:r>
              <a:rPr lang="fr-FR" dirty="0">
                <a:solidFill>
                  <a:schemeClr val="tx1"/>
                </a:solidFill>
              </a:rPr>
              <a:t>afin d’avoir une action sur les bactéries </a:t>
            </a:r>
            <a:r>
              <a:rPr lang="fr-FR" dirty="0"/>
              <a:t>productrices de bêta-</a:t>
            </a:r>
            <a:r>
              <a:rPr lang="fr-FR" dirty="0" err="1"/>
              <a:t>lactamases</a:t>
            </a:r>
            <a:endParaRPr lang="fr-FR" dirty="0"/>
          </a:p>
          <a:p>
            <a:endParaRPr lang="fr-FR" dirty="0"/>
          </a:p>
          <a:p>
            <a:r>
              <a:rPr lang="fr-FR" dirty="0"/>
              <a:t>- La dose thérapeutique de l’</a:t>
            </a:r>
            <a:r>
              <a:rPr lang="fr-FR" dirty="0" err="1"/>
              <a:t>Amoxicilline</a:t>
            </a:r>
            <a:r>
              <a:rPr lang="fr-FR" dirty="0"/>
              <a:t> est de </a:t>
            </a:r>
            <a:r>
              <a:rPr lang="fr-FR" b="1" dirty="0"/>
              <a:t>2g/j à 3g/j </a:t>
            </a:r>
            <a:r>
              <a:rPr lang="fr-FR" dirty="0"/>
              <a:t>en cas d’infection sévère chez l’</a:t>
            </a:r>
            <a:r>
              <a:rPr lang="fr-FR" dirty="0">
                <a:solidFill>
                  <a:srgbClr val="0070C0"/>
                </a:solidFill>
              </a:rPr>
              <a:t>adulte</a:t>
            </a:r>
            <a:r>
              <a:rPr lang="fr-FR" dirty="0"/>
              <a:t> et ce pendant minimum </a:t>
            </a:r>
            <a:r>
              <a:rPr lang="fr-FR" b="1" dirty="0"/>
              <a:t>7 jours</a:t>
            </a:r>
            <a:r>
              <a:rPr lang="fr-FR" dirty="0"/>
              <a:t>. </a:t>
            </a:r>
          </a:p>
          <a:p>
            <a:pPr>
              <a:buFontTx/>
              <a:buChar char="-"/>
            </a:pPr>
            <a:r>
              <a:rPr lang="fr-FR" dirty="0"/>
              <a:t>Chez l</a:t>
            </a:r>
            <a:r>
              <a:rPr lang="fr-FR" dirty="0">
                <a:solidFill>
                  <a:srgbClr val="0070C0"/>
                </a:solidFill>
              </a:rPr>
              <a:t>’enfant </a:t>
            </a:r>
            <a:r>
              <a:rPr lang="fr-FR" dirty="0"/>
              <a:t>de plus de 30 mois, la dose thérapeutique est comprise entre </a:t>
            </a:r>
            <a:r>
              <a:rPr lang="fr-FR" b="1" dirty="0"/>
              <a:t>25 à 50 mg/kg/j </a:t>
            </a:r>
            <a:r>
              <a:rPr lang="fr-FR" dirty="0"/>
              <a:t>et </a:t>
            </a:r>
            <a:r>
              <a:rPr lang="fr-FR" b="1" dirty="0"/>
              <a:t>50 à 100 mg/kg/j </a:t>
            </a:r>
            <a:r>
              <a:rPr lang="fr-FR" dirty="0"/>
              <a:t>pour les enfants de moins de 30 mois, à raison d’une dose toutes les 8 heures </a:t>
            </a:r>
          </a:p>
          <a:p>
            <a:pPr>
              <a:buFontTx/>
              <a:buChar char="-"/>
            </a:pPr>
            <a:r>
              <a:rPr lang="fr-FR" dirty="0">
                <a:solidFill>
                  <a:srgbClr val="0070C0"/>
                </a:solidFill>
              </a:rPr>
              <a:t> IR</a:t>
            </a:r>
            <a:r>
              <a:rPr lang="fr-FR" dirty="0"/>
              <a:t>: adaptation de la posologie en fonction de la clearance de la créatinine</a:t>
            </a:r>
          </a:p>
          <a:p>
            <a:pPr algn="ctr">
              <a:buFontTx/>
              <a:buChar char="-"/>
            </a:pPr>
            <a:endParaRPr lang="fr-FR" dirty="0"/>
          </a:p>
          <a:p>
            <a:pPr algn="ctr"/>
            <a:endParaRPr lang="fr-FR" dirty="0"/>
          </a:p>
        </p:txBody>
      </p:sp>
      <p:pic>
        <p:nvPicPr>
          <p:cNvPr id="7" name="~PP1132.WAV">
            <a:hlinkClick r:id="" action="ppaction://media"/>
          </p:cNvPr>
          <p:cNvPicPr>
            <a:picLocks noRot="1" noChangeAspect="1"/>
          </p:cNvPicPr>
          <p:nvPr>
            <a:wavAudioFile r:embed="rId1" name="~PP1132.WAV"/>
          </p:nvPr>
        </p:nvPicPr>
        <p:blipFill>
          <a:blip r:embed="rId3"/>
          <a:stretch>
            <a:fillRect/>
          </a:stretch>
        </p:blipFill>
        <p:spPr>
          <a:xfrm>
            <a:off x="8632825" y="6346825"/>
            <a:ext cx="304800" cy="304800"/>
          </a:xfrm>
          <a:prstGeom prst="rect">
            <a:avLst/>
          </a:prstGeom>
        </p:spPr>
      </p:pic>
    </p:spTree>
  </p:cSld>
  <p:clrMapOvr>
    <a:masterClrMapping/>
  </p:clrMapOvr>
  <p:transition advTm="626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8" presetClass="entr" presetSubtype="1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strips(down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7"/>
                </p:tgtEl>
              </p:cMediaNode>
            </p:audio>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t>A- Les béta-</a:t>
            </a:r>
            <a:r>
              <a:rPr lang="fr-FR" b="1" dirty="0" err="1"/>
              <a:t>lactamines</a:t>
            </a:r>
            <a:endParaRPr lang="fr-FR" b="1" dirty="0"/>
          </a:p>
        </p:txBody>
      </p:sp>
      <p:sp>
        <p:nvSpPr>
          <p:cNvPr id="5" name="Rectangle 4"/>
          <p:cNvSpPr/>
          <p:nvPr/>
        </p:nvSpPr>
        <p:spPr>
          <a:xfrm>
            <a:off x="2857488" y="1071546"/>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6- Propriétés pharmacocinétiques (</a:t>
            </a:r>
            <a:r>
              <a:rPr lang="fr-FR" b="1" dirty="0" err="1">
                <a:solidFill>
                  <a:srgbClr val="7030A0"/>
                </a:solidFill>
              </a:rPr>
              <a:t>Amoxicilline</a:t>
            </a:r>
            <a:r>
              <a:rPr lang="fr-FR" b="1" dirty="0">
                <a:solidFill>
                  <a:srgbClr val="7030A0"/>
                </a:solidFill>
              </a:rPr>
              <a:t>)</a:t>
            </a:r>
          </a:p>
        </p:txBody>
      </p:sp>
      <p:sp>
        <p:nvSpPr>
          <p:cNvPr id="6" name="Rectangle à coins arrondis 5"/>
          <p:cNvSpPr/>
          <p:nvPr/>
        </p:nvSpPr>
        <p:spPr>
          <a:xfrm>
            <a:off x="642910" y="1714488"/>
            <a:ext cx="7858180" cy="4500594"/>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b="1" dirty="0">
                <a:solidFill>
                  <a:srgbClr val="0070C0"/>
                </a:solidFill>
              </a:rPr>
              <a:t>Absorption: </a:t>
            </a:r>
            <a:r>
              <a:rPr lang="fr-FR" dirty="0"/>
              <a:t>bonne absorption orale, pic sérique en 2 heures. </a:t>
            </a:r>
          </a:p>
          <a:p>
            <a:pPr algn="ctr"/>
            <a:r>
              <a:rPr lang="fr-FR" dirty="0"/>
              <a:t>Biodisponibilité comprise entre 70 et 80% </a:t>
            </a:r>
          </a:p>
          <a:p>
            <a:pPr algn="ctr"/>
            <a:r>
              <a:rPr lang="fr-FR" b="1" dirty="0">
                <a:solidFill>
                  <a:srgbClr val="0070C0"/>
                </a:solidFill>
              </a:rPr>
              <a:t>Distribution: </a:t>
            </a:r>
            <a:r>
              <a:rPr lang="fr-FR" dirty="0"/>
              <a:t>20% de liaison aux PP. Bonne diffusion tissulaire dans les fluides et les tissus infectés, stable en milieu acide. </a:t>
            </a:r>
          </a:p>
          <a:p>
            <a:pPr algn="ctr"/>
            <a:r>
              <a:rPr lang="fr-FR" b="1" dirty="0">
                <a:solidFill>
                  <a:srgbClr val="0070C0"/>
                </a:solidFill>
              </a:rPr>
              <a:t>Elimination: </a:t>
            </a:r>
            <a:r>
              <a:rPr lang="fr-FR" dirty="0">
                <a:solidFill>
                  <a:schemeClr val="tx1"/>
                </a:solidFill>
              </a:rPr>
              <a:t>demi vie &lt; 90 minutes, </a:t>
            </a:r>
            <a:r>
              <a:rPr lang="fr-FR" dirty="0"/>
              <a:t>excrétion urinaire ce qui permet son utilisation chez le patient insuffisant hépatique</a:t>
            </a:r>
          </a:p>
          <a:p>
            <a:pPr algn="ctr"/>
            <a:endParaRPr lang="fr-FR" dirty="0"/>
          </a:p>
        </p:txBody>
      </p:sp>
      <p:pic>
        <p:nvPicPr>
          <p:cNvPr id="7" name="~PP1151.WAV">
            <a:hlinkClick r:id="" action="ppaction://media"/>
          </p:cNvPr>
          <p:cNvPicPr>
            <a:picLocks noRot="1" noChangeAspect="1"/>
          </p:cNvPicPr>
          <p:nvPr>
            <a:wavAudioFile r:embed="rId1" name="~PP1151.WAV"/>
          </p:nvPr>
        </p:nvPicPr>
        <p:blipFill>
          <a:blip r:embed="rId3"/>
          <a:stretch>
            <a:fillRect/>
          </a:stretch>
        </p:blipFill>
        <p:spPr>
          <a:xfrm>
            <a:off x="8632825" y="6346825"/>
            <a:ext cx="304800" cy="304800"/>
          </a:xfrm>
          <a:prstGeom prst="rect">
            <a:avLst/>
          </a:prstGeom>
        </p:spPr>
      </p:pic>
    </p:spTree>
  </p:cSld>
  <p:clrMapOvr>
    <a:masterClrMapping/>
  </p:clrMapOvr>
  <p:transition advTm="490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8" presetClass="entr" presetSubtype="1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strips(down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7"/>
                </p:tgtEl>
              </p:cMediaNode>
            </p:audio>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t>A- Les béta-</a:t>
            </a:r>
            <a:r>
              <a:rPr lang="fr-FR" b="1" dirty="0" err="1"/>
              <a:t>lactamines</a:t>
            </a:r>
            <a:endParaRPr lang="fr-FR" b="1" dirty="0"/>
          </a:p>
        </p:txBody>
      </p:sp>
      <p:sp>
        <p:nvSpPr>
          <p:cNvPr id="5" name="Rectangle 4"/>
          <p:cNvSpPr/>
          <p:nvPr/>
        </p:nvSpPr>
        <p:spPr>
          <a:xfrm>
            <a:off x="2857488" y="928670"/>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7- Effets indésirables</a:t>
            </a:r>
          </a:p>
        </p:txBody>
      </p:sp>
      <p:sp>
        <p:nvSpPr>
          <p:cNvPr id="7" name="Rectangle à coins arrondis 6"/>
          <p:cNvSpPr/>
          <p:nvPr/>
        </p:nvSpPr>
        <p:spPr>
          <a:xfrm>
            <a:off x="357158" y="1500174"/>
            <a:ext cx="3714776" cy="11430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Manifestations allergiques </a:t>
            </a:r>
            <a:r>
              <a:rPr lang="fr-FR" dirty="0"/>
              <a:t>de tout type: +++ pénicillines</a:t>
            </a:r>
          </a:p>
        </p:txBody>
      </p:sp>
      <p:sp>
        <p:nvSpPr>
          <p:cNvPr id="8" name="Rectangle à coins arrondis 7"/>
          <p:cNvSpPr/>
          <p:nvPr/>
        </p:nvSpPr>
        <p:spPr>
          <a:xfrm>
            <a:off x="357158" y="2928934"/>
            <a:ext cx="3786214" cy="1428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Affections gastro-intestinales : </a:t>
            </a:r>
            <a:r>
              <a:rPr lang="fr-FR" dirty="0"/>
              <a:t>diarrhée, nausée. ++ (</a:t>
            </a:r>
            <a:r>
              <a:rPr lang="fr-FR" dirty="0" err="1"/>
              <a:t>amoxicilline</a:t>
            </a:r>
            <a:r>
              <a:rPr lang="fr-FR" dirty="0"/>
              <a:t> + acide </a:t>
            </a:r>
            <a:r>
              <a:rPr lang="fr-FR" dirty="0" err="1"/>
              <a:t>clavulanique</a:t>
            </a:r>
            <a:r>
              <a:rPr lang="fr-FR" dirty="0"/>
              <a:t>), risque de colites pseudomembraneuses</a:t>
            </a:r>
          </a:p>
        </p:txBody>
      </p:sp>
      <p:sp>
        <p:nvSpPr>
          <p:cNvPr id="9" name="Rectangle à coins arrondis 8"/>
          <p:cNvSpPr/>
          <p:nvPr/>
        </p:nvSpPr>
        <p:spPr>
          <a:xfrm>
            <a:off x="4714876" y="1571612"/>
            <a:ext cx="3714776" cy="10715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Affections hématologiques: </a:t>
            </a:r>
            <a:r>
              <a:rPr lang="fr-FR" dirty="0"/>
              <a:t>éosinophilie</a:t>
            </a:r>
          </a:p>
        </p:txBody>
      </p:sp>
      <p:sp>
        <p:nvSpPr>
          <p:cNvPr id="10" name="Rectangle à coins arrondis 9"/>
          <p:cNvSpPr/>
          <p:nvPr/>
        </p:nvSpPr>
        <p:spPr>
          <a:xfrm>
            <a:off x="4786314" y="3000372"/>
            <a:ext cx="3714776" cy="11430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Manifestations Hépatiques: </a:t>
            </a:r>
            <a:r>
              <a:rPr lang="fr-FR" dirty="0">
                <a:solidFill>
                  <a:schemeClr val="tx1"/>
                </a:solidFill>
                <a:latin typeface="Century Schoolbook"/>
              </a:rPr>
              <a:t>↑</a:t>
            </a:r>
            <a:r>
              <a:rPr lang="fr-FR" dirty="0">
                <a:solidFill>
                  <a:schemeClr val="accent3"/>
                </a:solidFill>
                <a:latin typeface="Century Schoolbook"/>
              </a:rPr>
              <a:t> </a:t>
            </a:r>
            <a:r>
              <a:rPr lang="fr-FR" dirty="0"/>
              <a:t>ASAT/ALAT</a:t>
            </a:r>
          </a:p>
        </p:txBody>
      </p:sp>
      <p:sp>
        <p:nvSpPr>
          <p:cNvPr id="12" name="Rectangle à coins arrondis 11"/>
          <p:cNvSpPr/>
          <p:nvPr/>
        </p:nvSpPr>
        <p:spPr>
          <a:xfrm>
            <a:off x="2857488" y="4786322"/>
            <a:ext cx="3714776" cy="13573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Autres: </a:t>
            </a:r>
            <a:r>
              <a:rPr lang="fr-FR" dirty="0"/>
              <a:t>vertiges, céphalées, néphrites interstitielles aigues, éruptions cutanées, candidoses </a:t>
            </a:r>
            <a:r>
              <a:rPr lang="fr-FR" dirty="0" err="1"/>
              <a:t>cutanéo</a:t>
            </a:r>
            <a:r>
              <a:rPr lang="fr-FR" dirty="0"/>
              <a:t>-muqueuses </a:t>
            </a:r>
          </a:p>
        </p:txBody>
      </p:sp>
      <p:pic>
        <p:nvPicPr>
          <p:cNvPr id="11" name="~PP1224.WAV">
            <a:hlinkClick r:id="" action="ppaction://media"/>
          </p:cNvPr>
          <p:cNvPicPr>
            <a:picLocks noRot="1" noChangeAspect="1"/>
          </p:cNvPicPr>
          <p:nvPr>
            <a:wavAudioFile r:embed="rId2" name="~PP1224.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532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trips(down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trips(down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32" fill="hold" display="0">
                  <p:stCondLst>
                    <p:cond delay="indefinite"/>
                  </p:stCondLst>
                  <p:endCondLst>
                    <p:cond evt="onPrev" delay="0">
                      <p:tgtEl>
                        <p:sldTgt/>
                      </p:tgtEl>
                    </p:cond>
                    <p:cond evt="onStopAudio" delay="0">
                      <p:tgtEl>
                        <p:sldTgt/>
                      </p:tgtEl>
                    </p:cond>
                  </p:endCondLst>
                </p:cTn>
                <p:tgtEl>
                  <p:spTgt spid="11"/>
                </p:tgtEl>
              </p:cMediaNode>
            </p:audio>
          </p:childTnLst>
        </p:cTn>
      </p:par>
    </p:tnLst>
    <p:bldLst>
      <p:bldP spid="7" grpId="0" animBg="1"/>
      <p:bldP spid="8" grpId="0" animBg="1"/>
      <p:bldP spid="9"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1986" y="-214338"/>
            <a:ext cx="7467600" cy="1143000"/>
          </a:xfrm>
        </p:spPr>
        <p:txBody>
          <a:bodyPr/>
          <a:lstStyle/>
          <a:p>
            <a:pPr algn="ctr"/>
            <a:r>
              <a:rPr lang="fr-FR" dirty="0"/>
              <a:t>I- généralités</a:t>
            </a:r>
          </a:p>
        </p:txBody>
      </p:sp>
      <p:sp>
        <p:nvSpPr>
          <p:cNvPr id="4" name="Rectangle à coins arrondis 3"/>
          <p:cNvSpPr/>
          <p:nvPr/>
        </p:nvSpPr>
        <p:spPr>
          <a:xfrm>
            <a:off x="1000100" y="2428868"/>
            <a:ext cx="7072362" cy="350046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2000" dirty="0">
                <a:latin typeface="Arial Black" pitchFamily="34" charset="0"/>
                <a:cs typeface="Aharoni" pitchFamily="2" charset="-79"/>
              </a:rPr>
              <a:t>Un antibiotique est toute </a:t>
            </a:r>
            <a:r>
              <a:rPr lang="fr-FR" sz="2000" dirty="0">
                <a:solidFill>
                  <a:schemeClr val="accent3"/>
                </a:solidFill>
                <a:latin typeface="Arial Black" pitchFamily="34" charset="0"/>
                <a:cs typeface="Aharoni" pitchFamily="2" charset="-79"/>
              </a:rPr>
              <a:t>substance naturelle </a:t>
            </a:r>
            <a:r>
              <a:rPr lang="fr-FR" sz="2000" dirty="0">
                <a:latin typeface="Arial Black" pitchFamily="34" charset="0"/>
                <a:cs typeface="Aharoni" pitchFamily="2" charset="-79"/>
              </a:rPr>
              <a:t>d’origine biologique élaborée par un organisme vivant ou </a:t>
            </a:r>
            <a:r>
              <a:rPr lang="fr-FR" sz="2000" dirty="0">
                <a:solidFill>
                  <a:schemeClr val="accent3"/>
                </a:solidFill>
                <a:latin typeface="Arial Black" pitchFamily="34" charset="0"/>
                <a:cs typeface="Aharoni" pitchFamily="2" charset="-79"/>
              </a:rPr>
              <a:t>substance chimique </a:t>
            </a:r>
            <a:r>
              <a:rPr lang="fr-FR" sz="2000" dirty="0">
                <a:latin typeface="Arial Black" pitchFamily="34" charset="0"/>
                <a:cs typeface="Aharoni" pitchFamily="2" charset="-79"/>
              </a:rPr>
              <a:t>produite par synthèse qui agit par l’inhibition de certains </a:t>
            </a:r>
            <a:r>
              <a:rPr lang="fr-FR" sz="2000" dirty="0">
                <a:solidFill>
                  <a:srgbClr val="0070C0"/>
                </a:solidFill>
                <a:latin typeface="Arial Black" pitchFamily="34" charset="0"/>
                <a:cs typeface="Aharoni" pitchFamily="2" charset="-79"/>
              </a:rPr>
              <a:t>processus vitaux </a:t>
            </a:r>
            <a:r>
              <a:rPr lang="fr-FR" sz="2000" dirty="0">
                <a:latin typeface="Arial Black" pitchFamily="34" charset="0"/>
                <a:cs typeface="Aharoni" pitchFamily="2" charset="-79"/>
              </a:rPr>
              <a:t>des germes </a:t>
            </a:r>
            <a:r>
              <a:rPr lang="fr-FR" sz="2000" dirty="0">
                <a:solidFill>
                  <a:srgbClr val="0070C0"/>
                </a:solidFill>
                <a:latin typeface="Arial Black" pitchFamily="34" charset="0"/>
                <a:cs typeface="Aharoni" pitchFamily="2" charset="-79"/>
              </a:rPr>
              <a:t>pathogènes: </a:t>
            </a:r>
            <a:r>
              <a:rPr lang="fr-FR" sz="2000" dirty="0">
                <a:latin typeface="Arial Black" pitchFamily="34" charset="0"/>
                <a:cs typeface="Aharoni" pitchFamily="2" charset="-79"/>
              </a:rPr>
              <a:t>bactéries  mais aussi sur d’autres micro-organismes</a:t>
            </a:r>
          </a:p>
          <a:p>
            <a:pPr algn="ctr"/>
            <a:endParaRPr lang="fr-FR" sz="2000" dirty="0">
              <a:latin typeface="Arial Black" pitchFamily="34" charset="0"/>
              <a:cs typeface="Aharoni" pitchFamily="2" charset="-79"/>
            </a:endParaRPr>
          </a:p>
          <a:p>
            <a:pPr algn="ctr"/>
            <a:r>
              <a:rPr lang="fr-FR" sz="2000" dirty="0">
                <a:latin typeface="Arial Black" pitchFamily="34" charset="0"/>
                <a:cs typeface="Aharoni" pitchFamily="2" charset="-79"/>
              </a:rPr>
              <a:t>Les antibiotiques peuvent être:</a:t>
            </a:r>
          </a:p>
          <a:p>
            <a:pPr lvl="0" algn="ctr"/>
            <a:r>
              <a:rPr lang="fr-FR" sz="2000" dirty="0">
                <a:solidFill>
                  <a:schemeClr val="accent3"/>
                </a:solidFill>
                <a:latin typeface="Arial Black" pitchFamily="34" charset="0"/>
                <a:cs typeface="Aharoni" pitchFamily="2" charset="-79"/>
              </a:rPr>
              <a:t>Bactéricides </a:t>
            </a:r>
            <a:r>
              <a:rPr lang="fr-FR" sz="2000" dirty="0">
                <a:latin typeface="Arial Black" pitchFamily="34" charset="0"/>
                <a:cs typeface="Aharoni" pitchFamily="2" charset="-79"/>
              </a:rPr>
              <a:t>: détruisent les germes</a:t>
            </a:r>
          </a:p>
          <a:p>
            <a:pPr lvl="0" algn="ctr"/>
            <a:r>
              <a:rPr lang="fr-FR" sz="2000" dirty="0">
                <a:solidFill>
                  <a:schemeClr val="accent3"/>
                </a:solidFill>
                <a:latin typeface="Arial Black" pitchFamily="34" charset="0"/>
                <a:cs typeface="Aharoni" pitchFamily="2" charset="-79"/>
              </a:rPr>
              <a:t>Bactériostatiques</a:t>
            </a:r>
            <a:r>
              <a:rPr lang="fr-FR" sz="2000" dirty="0">
                <a:solidFill>
                  <a:schemeClr val="tx1"/>
                </a:solidFill>
                <a:latin typeface="Arial Black" pitchFamily="34" charset="0"/>
                <a:cs typeface="Aharoni" pitchFamily="2" charset="-79"/>
              </a:rPr>
              <a:t> : </a:t>
            </a:r>
            <a:r>
              <a:rPr lang="fr-FR" sz="2000" dirty="0">
                <a:latin typeface="Arial Black" pitchFamily="34" charset="0"/>
                <a:cs typeface="Aharoni" pitchFamily="2" charset="-79"/>
              </a:rPr>
              <a:t>inhibent la croissance des germes</a:t>
            </a:r>
          </a:p>
          <a:p>
            <a:pPr algn="ctr"/>
            <a:r>
              <a:rPr lang="fr-FR" sz="2000" dirty="0">
                <a:latin typeface="Aharoni" pitchFamily="2" charset="-79"/>
                <a:cs typeface="Aharoni" pitchFamily="2" charset="-79"/>
              </a:rPr>
              <a:t> </a:t>
            </a:r>
          </a:p>
        </p:txBody>
      </p:sp>
      <p:sp>
        <p:nvSpPr>
          <p:cNvPr id="5" name="Rectangle à coins arrondis 4"/>
          <p:cNvSpPr/>
          <p:nvPr/>
        </p:nvSpPr>
        <p:spPr>
          <a:xfrm>
            <a:off x="3143240" y="1071546"/>
            <a:ext cx="2357454"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1- Définition </a:t>
            </a:r>
          </a:p>
        </p:txBody>
      </p:sp>
      <p:pic>
        <p:nvPicPr>
          <p:cNvPr id="8" name="~PP3735.WAV">
            <a:hlinkClick r:id="" action="ppaction://media"/>
          </p:cNvPr>
          <p:cNvPicPr>
            <a:picLocks noRot="1" noChangeAspect="1"/>
          </p:cNvPicPr>
          <p:nvPr>
            <a:wavAudioFile r:embed="rId2" name="~PP3735.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428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2" fill="hold" display="0">
                  <p:stCondLst>
                    <p:cond delay="indefinite"/>
                  </p:stCondLst>
                  <p:endCondLst>
                    <p:cond evt="onPrev" delay="0">
                      <p:tgtEl>
                        <p:sldTgt/>
                      </p:tgtEl>
                    </p:cond>
                    <p:cond evt="onStopAudio" delay="0">
                      <p:tgtEl>
                        <p:sldTgt/>
                      </p:tgtEl>
                    </p:cond>
                  </p:endCondLst>
                </p:cTn>
                <p:tgtEl>
                  <p:spTgt spid="8"/>
                </p:tgtEl>
              </p:cMediaNode>
            </p:audio>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42876" y="214290"/>
            <a:ext cx="2928926"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t>A- Les béta-</a:t>
            </a:r>
            <a:r>
              <a:rPr lang="fr-FR" b="1" dirty="0" err="1"/>
              <a:t>lactamines</a:t>
            </a:r>
            <a:endParaRPr lang="fr-FR" b="1" dirty="0"/>
          </a:p>
        </p:txBody>
      </p:sp>
      <p:sp>
        <p:nvSpPr>
          <p:cNvPr id="5" name="Rectangle 4"/>
          <p:cNvSpPr/>
          <p:nvPr/>
        </p:nvSpPr>
        <p:spPr>
          <a:xfrm>
            <a:off x="642910" y="857232"/>
            <a:ext cx="2857520" cy="1857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8- Interactions médicamenteuses</a:t>
            </a:r>
          </a:p>
        </p:txBody>
      </p:sp>
      <p:sp>
        <p:nvSpPr>
          <p:cNvPr id="7" name="Rectangle à coins arrondis 6"/>
          <p:cNvSpPr/>
          <p:nvPr/>
        </p:nvSpPr>
        <p:spPr>
          <a:xfrm>
            <a:off x="214282" y="2071678"/>
            <a:ext cx="3714776" cy="450057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0070C0"/>
                </a:solidFill>
              </a:rPr>
              <a:t>+ Allopurinol </a:t>
            </a:r>
            <a:r>
              <a:rPr lang="fr-FR" dirty="0"/>
              <a:t>(</a:t>
            </a:r>
            <a:r>
              <a:rPr lang="fr-FR" dirty="0" err="1"/>
              <a:t>trt</a:t>
            </a:r>
            <a:r>
              <a:rPr lang="fr-FR" dirty="0"/>
              <a:t> de la goutte): risque accru d’apparition d’un rash cutané. </a:t>
            </a:r>
          </a:p>
          <a:p>
            <a:pPr algn="ctr"/>
            <a:r>
              <a:rPr lang="fr-FR" b="1" dirty="0">
                <a:solidFill>
                  <a:srgbClr val="0070C0"/>
                </a:solidFill>
              </a:rPr>
              <a:t>+ </a:t>
            </a:r>
            <a:r>
              <a:rPr lang="fr-FR" b="1" dirty="0" err="1">
                <a:solidFill>
                  <a:srgbClr val="0070C0"/>
                </a:solidFill>
              </a:rPr>
              <a:t>Méthotrexate</a:t>
            </a:r>
            <a:r>
              <a:rPr lang="fr-FR" b="1" dirty="0">
                <a:solidFill>
                  <a:srgbClr val="0070C0"/>
                </a:solidFill>
              </a:rPr>
              <a:t> : </a:t>
            </a:r>
            <a:r>
              <a:rPr lang="fr-FR" dirty="0"/>
              <a:t>potentialisation de la toxicité hématologique</a:t>
            </a:r>
          </a:p>
          <a:p>
            <a:pPr algn="ctr"/>
            <a:r>
              <a:rPr lang="fr-FR" b="1" dirty="0">
                <a:solidFill>
                  <a:srgbClr val="0070C0"/>
                </a:solidFill>
              </a:rPr>
              <a:t>+Anticoagulant (</a:t>
            </a:r>
            <a:r>
              <a:rPr lang="fr-FR" b="1" dirty="0" err="1">
                <a:solidFill>
                  <a:srgbClr val="0070C0"/>
                </a:solidFill>
              </a:rPr>
              <a:t>Warfarine</a:t>
            </a:r>
            <a:r>
              <a:rPr lang="fr-FR" b="1" dirty="0">
                <a:solidFill>
                  <a:srgbClr val="0070C0"/>
                </a:solidFill>
              </a:rPr>
              <a:t> ): </a:t>
            </a:r>
            <a:r>
              <a:rPr lang="fr-FR" dirty="0">
                <a:latin typeface="Century Schoolbook"/>
              </a:rPr>
              <a:t>↑ </a:t>
            </a:r>
            <a:r>
              <a:rPr lang="fr-FR" dirty="0"/>
              <a:t>le risque hémorragique </a:t>
            </a:r>
          </a:p>
          <a:p>
            <a:pPr algn="ctr"/>
            <a:r>
              <a:rPr lang="fr-FR" b="1" dirty="0">
                <a:solidFill>
                  <a:srgbClr val="0070C0"/>
                </a:solidFill>
              </a:rPr>
              <a:t>+ Contraceptifs oraux : </a:t>
            </a:r>
            <a:r>
              <a:rPr lang="fr-FR" b="1" dirty="0">
                <a:solidFill>
                  <a:srgbClr val="0070C0"/>
                </a:solidFill>
                <a:latin typeface="Century Schoolbook"/>
              </a:rPr>
              <a:t>↓</a:t>
            </a:r>
            <a:r>
              <a:rPr lang="fr-FR" dirty="0"/>
              <a:t>efficacité du contraceptif</a:t>
            </a:r>
          </a:p>
        </p:txBody>
      </p:sp>
      <p:sp>
        <p:nvSpPr>
          <p:cNvPr id="9" name="Rectangle à coins arrondis 8"/>
          <p:cNvSpPr/>
          <p:nvPr/>
        </p:nvSpPr>
        <p:spPr>
          <a:xfrm>
            <a:off x="4643438" y="1857364"/>
            <a:ext cx="3714776" cy="3429024"/>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buFontTx/>
              <a:buChar char="-"/>
            </a:pPr>
            <a:r>
              <a:rPr lang="fr-FR" dirty="0"/>
              <a:t>Antécédent d’hypersensibilité à la molécule. </a:t>
            </a:r>
          </a:p>
          <a:p>
            <a:pPr algn="ctr">
              <a:buFontTx/>
              <a:buChar char="-"/>
            </a:pPr>
            <a:r>
              <a:rPr lang="fr-FR" dirty="0"/>
              <a:t> </a:t>
            </a:r>
            <a:r>
              <a:rPr lang="fr-FR" dirty="0" err="1"/>
              <a:t>Pustulose</a:t>
            </a:r>
            <a:r>
              <a:rPr lang="fr-FR" dirty="0"/>
              <a:t> exanthématique aigue généralisée. </a:t>
            </a:r>
          </a:p>
          <a:p>
            <a:pPr algn="ctr"/>
            <a:r>
              <a:rPr lang="fr-FR" dirty="0"/>
              <a:t>-Mononucléose infectieuse</a:t>
            </a:r>
          </a:p>
        </p:txBody>
      </p:sp>
      <p:sp>
        <p:nvSpPr>
          <p:cNvPr id="11" name="Rectangle 10"/>
          <p:cNvSpPr/>
          <p:nvPr/>
        </p:nvSpPr>
        <p:spPr>
          <a:xfrm>
            <a:off x="5000628" y="1571612"/>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9- Contre-indications</a:t>
            </a:r>
          </a:p>
        </p:txBody>
      </p:sp>
      <p:pic>
        <p:nvPicPr>
          <p:cNvPr id="12" name="~PP4066.WAV">
            <a:hlinkClick r:id="" action="ppaction://media"/>
          </p:cNvPr>
          <p:cNvPicPr>
            <a:picLocks noRot="1" noChangeAspect="1"/>
          </p:cNvPicPr>
          <p:nvPr>
            <a:wavAudioFile r:embed="rId2" name="~PP4066.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721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7" fill="hold" display="0">
                  <p:stCondLst>
                    <p:cond delay="indefinite"/>
                  </p:stCondLst>
                  <p:endCondLst>
                    <p:cond evt="onPrev" delay="0">
                      <p:tgtEl>
                        <p:sldTgt/>
                      </p:tgtEl>
                    </p:cond>
                    <p:cond evt="onStopAudio" delay="0">
                      <p:tgtEl>
                        <p:sldTgt/>
                      </p:tgtEl>
                    </p:cond>
                  </p:endCondLst>
                </p:cTn>
                <p:tgtEl>
                  <p:spTgt spid="12"/>
                </p:tgtEl>
              </p:cMediaNode>
            </p:audio>
          </p:childTnLst>
        </p:cTn>
      </p:par>
    </p:tnLst>
    <p:bldLst>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600200"/>
            <a:ext cx="5400684" cy="4873752"/>
          </a:xfrm>
        </p:spPr>
        <p:txBody>
          <a:bodyPr>
            <a:normAutofit/>
          </a:bodyPr>
          <a:lstStyle/>
          <a:p>
            <a:r>
              <a:rPr lang="fr-FR" sz="2000" b="1" dirty="0">
                <a:solidFill>
                  <a:srgbClr val="0070C0"/>
                </a:solidFill>
              </a:rPr>
              <a:t>Les macrolides vrais:</a:t>
            </a:r>
          </a:p>
          <a:p>
            <a:pPr>
              <a:buNone/>
            </a:pPr>
            <a:r>
              <a:rPr lang="fr-FR" sz="2000" dirty="0"/>
              <a:t> </a:t>
            </a:r>
            <a:r>
              <a:rPr lang="fr-FR" sz="2000" b="1" u="sng" dirty="0"/>
              <a:t>-  14 atomes de carbone : </a:t>
            </a:r>
            <a:r>
              <a:rPr lang="fr-FR" sz="2000" dirty="0"/>
              <a:t>érythromycine, </a:t>
            </a:r>
            <a:r>
              <a:rPr lang="fr-FR" sz="2000" dirty="0" err="1"/>
              <a:t>roxithromycine</a:t>
            </a:r>
            <a:r>
              <a:rPr lang="fr-FR" sz="2000" dirty="0"/>
              <a:t>, </a:t>
            </a:r>
            <a:r>
              <a:rPr lang="fr-FR" sz="2000" dirty="0" err="1"/>
              <a:t>clarithromycine</a:t>
            </a:r>
            <a:r>
              <a:rPr lang="fr-FR" sz="2000" dirty="0"/>
              <a:t>. </a:t>
            </a:r>
          </a:p>
          <a:p>
            <a:pPr>
              <a:buNone/>
            </a:pPr>
            <a:r>
              <a:rPr lang="fr-FR" sz="2000" dirty="0"/>
              <a:t> </a:t>
            </a:r>
            <a:r>
              <a:rPr lang="fr-FR" sz="2000" b="1" u="sng" dirty="0"/>
              <a:t>- 15 atomes de carbone :  </a:t>
            </a:r>
            <a:r>
              <a:rPr lang="fr-FR" sz="2000" dirty="0" err="1"/>
              <a:t>azithromycine</a:t>
            </a:r>
            <a:r>
              <a:rPr lang="fr-FR" sz="2000" dirty="0"/>
              <a:t>. </a:t>
            </a:r>
          </a:p>
          <a:p>
            <a:pPr>
              <a:buNone/>
            </a:pPr>
            <a:r>
              <a:rPr lang="fr-FR" sz="2000" b="1" u="sng" dirty="0"/>
              <a:t>- 16 atomes de carbone </a:t>
            </a:r>
            <a:r>
              <a:rPr lang="fr-FR" sz="2000" dirty="0"/>
              <a:t>: </a:t>
            </a:r>
            <a:r>
              <a:rPr lang="fr-FR" sz="2000" dirty="0" err="1"/>
              <a:t>josamycine</a:t>
            </a:r>
            <a:r>
              <a:rPr lang="fr-FR" sz="2000" dirty="0"/>
              <a:t>, </a:t>
            </a:r>
            <a:r>
              <a:rPr lang="fr-FR" sz="2000" dirty="0" err="1"/>
              <a:t>midécamycine</a:t>
            </a:r>
            <a:r>
              <a:rPr lang="fr-FR" sz="2000" dirty="0"/>
              <a:t>, </a:t>
            </a:r>
            <a:r>
              <a:rPr lang="fr-FR" sz="2000" dirty="0" err="1"/>
              <a:t>spiramycine</a:t>
            </a:r>
            <a:r>
              <a:rPr lang="fr-FR" sz="2000" dirty="0"/>
              <a:t>. </a:t>
            </a:r>
          </a:p>
          <a:p>
            <a:r>
              <a:rPr lang="fr-FR" sz="2000" b="1" dirty="0">
                <a:solidFill>
                  <a:srgbClr val="0070C0"/>
                </a:solidFill>
              </a:rPr>
              <a:t>Les macrolides apparentés: MLS</a:t>
            </a:r>
          </a:p>
          <a:p>
            <a:pPr>
              <a:buNone/>
            </a:pPr>
            <a:r>
              <a:rPr lang="fr-FR" sz="2000" dirty="0"/>
              <a:t> </a:t>
            </a:r>
            <a:r>
              <a:rPr lang="fr-FR" sz="2000" b="1" u="sng" dirty="0"/>
              <a:t>- Les </a:t>
            </a:r>
            <a:r>
              <a:rPr lang="fr-FR" sz="2000" b="1" u="sng" dirty="0" err="1"/>
              <a:t>streptogramines</a:t>
            </a:r>
            <a:r>
              <a:rPr lang="fr-FR" sz="2000" b="1" u="sng" dirty="0"/>
              <a:t> ou </a:t>
            </a:r>
            <a:r>
              <a:rPr lang="fr-FR" sz="2000" b="1" u="sng" dirty="0" err="1"/>
              <a:t>synergistines</a:t>
            </a:r>
            <a:r>
              <a:rPr lang="fr-FR" sz="2000" b="1" u="sng" dirty="0"/>
              <a:t> </a:t>
            </a:r>
            <a:r>
              <a:rPr lang="fr-FR" sz="2000" dirty="0"/>
              <a:t>: </a:t>
            </a:r>
            <a:r>
              <a:rPr lang="fr-FR" sz="2000" dirty="0" err="1"/>
              <a:t>pristinamycine</a:t>
            </a:r>
            <a:r>
              <a:rPr lang="fr-FR" sz="2000" dirty="0"/>
              <a:t>. </a:t>
            </a:r>
          </a:p>
          <a:p>
            <a:pPr>
              <a:buNone/>
            </a:pPr>
            <a:r>
              <a:rPr lang="fr-FR" sz="2000" dirty="0"/>
              <a:t> - </a:t>
            </a:r>
            <a:r>
              <a:rPr lang="fr-FR" sz="2000" b="1" u="sng" dirty="0"/>
              <a:t>Les </a:t>
            </a:r>
            <a:r>
              <a:rPr lang="fr-FR" sz="2000" b="1" u="sng" dirty="0" err="1"/>
              <a:t>lincosamides</a:t>
            </a:r>
            <a:r>
              <a:rPr lang="fr-FR" sz="2000" b="1" u="sng" dirty="0"/>
              <a:t> : </a:t>
            </a:r>
            <a:r>
              <a:rPr lang="fr-FR" sz="2000" dirty="0"/>
              <a:t>clindamycine, </a:t>
            </a:r>
            <a:r>
              <a:rPr lang="fr-FR" sz="2000" dirty="0" err="1"/>
              <a:t>lincomycine</a:t>
            </a:r>
            <a:r>
              <a:rPr lang="fr-FR" sz="2000" dirty="0"/>
              <a:t>. </a:t>
            </a:r>
          </a:p>
          <a:p>
            <a:pPr>
              <a:buNone/>
            </a:pPr>
            <a:r>
              <a:rPr lang="fr-FR" sz="2000" dirty="0"/>
              <a:t> </a:t>
            </a:r>
            <a:r>
              <a:rPr lang="fr-FR" sz="2000" b="1" u="sng" dirty="0"/>
              <a:t>- Les </a:t>
            </a:r>
            <a:r>
              <a:rPr lang="fr-FR" sz="2000" b="1" u="sng" dirty="0" err="1"/>
              <a:t>kétolides</a:t>
            </a:r>
            <a:r>
              <a:rPr lang="fr-FR" sz="2000" b="1" u="sng" dirty="0"/>
              <a:t> : </a:t>
            </a:r>
            <a:r>
              <a:rPr lang="fr-FR" sz="2000" dirty="0" err="1"/>
              <a:t>télithromycine</a:t>
            </a:r>
            <a:r>
              <a:rPr lang="fr-FR" sz="2000" dirty="0"/>
              <a:t>.</a:t>
            </a:r>
          </a:p>
        </p:txBody>
      </p:sp>
      <p:sp>
        <p:nvSpPr>
          <p:cNvPr id="4" name="Rectangle à coins arrondis 3"/>
          <p:cNvSpPr/>
          <p:nvPr/>
        </p:nvSpPr>
        <p:spPr>
          <a:xfrm>
            <a:off x="142876" y="214290"/>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1- Classification </a:t>
            </a:r>
          </a:p>
        </p:txBody>
      </p:sp>
      <p:pic>
        <p:nvPicPr>
          <p:cNvPr id="6" name="Picture 4"/>
          <p:cNvPicPr>
            <a:picLocks noChangeAspect="1" noChangeArrowheads="1"/>
          </p:cNvPicPr>
          <p:nvPr/>
        </p:nvPicPr>
        <p:blipFill>
          <a:blip r:embed="rId3" cstate="print"/>
          <a:srcRect/>
          <a:stretch>
            <a:fillRect/>
          </a:stretch>
        </p:blipFill>
        <p:spPr bwMode="auto">
          <a:xfrm>
            <a:off x="5572164" y="2000240"/>
            <a:ext cx="3500430" cy="2190750"/>
          </a:xfrm>
          <a:prstGeom prst="rect">
            <a:avLst/>
          </a:prstGeom>
          <a:noFill/>
          <a:ln w="9525">
            <a:noFill/>
            <a:miter lim="800000"/>
            <a:headEnd/>
            <a:tailEnd/>
          </a:ln>
        </p:spPr>
      </p:pic>
      <p:pic>
        <p:nvPicPr>
          <p:cNvPr id="8" name="~PP798.WAV">
            <a:hlinkClick r:id="" action="ppaction://media"/>
          </p:cNvPr>
          <p:cNvPicPr>
            <a:picLocks noRot="1" noChangeAspect="1"/>
          </p:cNvPicPr>
          <p:nvPr>
            <a:wavAudioFile r:embed="rId1" name="~PP798.WAV"/>
          </p:nvPr>
        </p:nvPicPr>
        <p:blipFill>
          <a:blip r:embed="rId4"/>
          <a:stretch>
            <a:fillRect/>
          </a:stretch>
        </p:blipFill>
        <p:spPr>
          <a:xfrm>
            <a:off x="8632825" y="6346825"/>
            <a:ext cx="304800" cy="304800"/>
          </a:xfrm>
          <a:prstGeom prst="rect">
            <a:avLst/>
          </a:prstGeom>
        </p:spPr>
      </p:pic>
    </p:spTree>
  </p:cSld>
  <p:clrMapOvr>
    <a:masterClrMapping/>
  </p:clrMapOvr>
  <p:transition advTm="489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600200"/>
            <a:ext cx="8329642" cy="3043246"/>
          </a:xfrm>
        </p:spPr>
        <p:txBody>
          <a:bodyPr>
            <a:normAutofit/>
          </a:bodyPr>
          <a:lstStyle/>
          <a:p>
            <a:pPr algn="ctr">
              <a:buNone/>
            </a:pPr>
            <a:r>
              <a:rPr lang="fr-FR" sz="2000" dirty="0"/>
              <a:t>Les macrolides inhibent la </a:t>
            </a:r>
            <a:r>
              <a:rPr lang="fr-FR" sz="2000" b="1" dirty="0"/>
              <a:t>synthèse des protéines </a:t>
            </a:r>
            <a:r>
              <a:rPr lang="fr-FR" sz="2000" dirty="0"/>
              <a:t>ARN-dépendantes en se liant de façon réversible à la sous unité </a:t>
            </a:r>
            <a:r>
              <a:rPr lang="fr-FR" sz="2000" b="1" dirty="0">
                <a:solidFill>
                  <a:schemeClr val="accent3"/>
                </a:solidFill>
              </a:rPr>
              <a:t>50 S</a:t>
            </a:r>
            <a:r>
              <a:rPr lang="fr-FR" sz="2000" dirty="0"/>
              <a:t> des ribosomes et plus précisément au niveau du complexe 23 S du </a:t>
            </a:r>
            <a:r>
              <a:rPr lang="fr-FR" sz="2000" dirty="0" err="1"/>
              <a:t>rRNA</a:t>
            </a:r>
            <a:r>
              <a:rPr lang="fr-FR" sz="2000" dirty="0"/>
              <a:t>,) </a:t>
            </a:r>
          </a:p>
          <a:p>
            <a:endParaRPr lang="fr-FR" dirty="0"/>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2- Mécanisme d’action </a:t>
            </a:r>
          </a:p>
        </p:txBody>
      </p:sp>
      <p:sp>
        <p:nvSpPr>
          <p:cNvPr id="27650" name="AutoShape 2" descr="Résultat de recherche d'images pour &quot;mecanisme d'action des betalactamin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7652" name="AutoShape 4" descr="Résultat de recherche d'images pour &quot;mecanisme d'action des betalactamin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 name="Rectangle à coins arrondis 7"/>
          <p:cNvSpPr/>
          <p:nvPr/>
        </p:nvSpPr>
        <p:spPr>
          <a:xfrm>
            <a:off x="142876" y="214290"/>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pic>
        <p:nvPicPr>
          <p:cNvPr id="9" name="Picture 2"/>
          <p:cNvPicPr>
            <a:picLocks noChangeAspect="1" noChangeArrowheads="1"/>
          </p:cNvPicPr>
          <p:nvPr/>
        </p:nvPicPr>
        <p:blipFill>
          <a:blip r:embed="rId3" cstate="print"/>
          <a:srcRect/>
          <a:stretch>
            <a:fillRect/>
          </a:stretch>
        </p:blipFill>
        <p:spPr bwMode="auto">
          <a:xfrm>
            <a:off x="2214546" y="3071810"/>
            <a:ext cx="4632201" cy="3024336"/>
          </a:xfrm>
          <a:prstGeom prst="rect">
            <a:avLst/>
          </a:prstGeom>
          <a:noFill/>
          <a:ln w="9525">
            <a:noFill/>
            <a:miter lim="800000"/>
            <a:headEnd/>
            <a:tailEnd/>
          </a:ln>
        </p:spPr>
      </p:pic>
      <p:pic>
        <p:nvPicPr>
          <p:cNvPr id="10" name="~PP3103.WAV">
            <a:hlinkClick r:id="" action="ppaction://media"/>
          </p:cNvPr>
          <p:cNvPicPr>
            <a:picLocks noRot="1" noChangeAspect="1"/>
          </p:cNvPicPr>
          <p:nvPr>
            <a:wavAudioFile r:embed="rId1" name="~PP3103.WAV"/>
          </p:nvPr>
        </p:nvPicPr>
        <p:blipFill>
          <a:blip r:embed="rId4"/>
          <a:stretch>
            <a:fillRect/>
          </a:stretch>
        </p:blipFill>
        <p:spPr>
          <a:xfrm>
            <a:off x="8632825" y="6346825"/>
            <a:ext cx="304800" cy="304800"/>
          </a:xfrm>
          <a:prstGeom prst="rect">
            <a:avLst/>
          </a:prstGeom>
        </p:spPr>
      </p:pic>
    </p:spTree>
  </p:cSld>
  <p:clrMapOvr>
    <a:masterClrMapping/>
  </p:clrMapOvr>
  <p:transition advTm="186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285860"/>
            <a:ext cx="7467600" cy="5188092"/>
          </a:xfrm>
        </p:spPr>
        <p:txBody>
          <a:bodyPr>
            <a:normAutofit lnSpcReduction="10000"/>
          </a:bodyPr>
          <a:lstStyle/>
          <a:p>
            <a:pPr algn="ctr">
              <a:buNone/>
            </a:pPr>
            <a:r>
              <a:rPr lang="fr-FR" b="1" dirty="0"/>
              <a:t>Bactériostatique </a:t>
            </a:r>
            <a:r>
              <a:rPr lang="fr-FR" dirty="0"/>
              <a:t>deviennent </a:t>
            </a:r>
            <a:r>
              <a:rPr lang="fr-FR" b="1" dirty="0"/>
              <a:t>bactéricides</a:t>
            </a:r>
            <a:r>
              <a:rPr lang="fr-FR" dirty="0"/>
              <a:t> à forte concentration, notamment au niveau de la </a:t>
            </a:r>
            <a:r>
              <a:rPr lang="fr-FR" b="1" dirty="0"/>
              <a:t>gencive </a:t>
            </a:r>
            <a:r>
              <a:rPr lang="fr-FR" dirty="0"/>
              <a:t>et du </a:t>
            </a:r>
            <a:r>
              <a:rPr lang="fr-FR" b="1" dirty="0"/>
              <a:t>tissu osseux</a:t>
            </a:r>
          </a:p>
          <a:p>
            <a:pPr>
              <a:buNone/>
            </a:pPr>
            <a:r>
              <a:rPr lang="fr-FR" dirty="0"/>
              <a:t>	Action sur:</a:t>
            </a:r>
          </a:p>
          <a:p>
            <a:pPr>
              <a:buFont typeface="Wingdings" pitchFamily="2" charset="2"/>
              <a:buChar char="Ø"/>
            </a:pPr>
            <a:r>
              <a:rPr lang="fr-FR" dirty="0"/>
              <a:t> </a:t>
            </a:r>
            <a:r>
              <a:rPr lang="fr-FR" sz="1900" b="1" dirty="0">
                <a:solidFill>
                  <a:srgbClr val="00B050"/>
                </a:solidFill>
              </a:rPr>
              <a:t>Les bacilles Gram +: </a:t>
            </a:r>
            <a:r>
              <a:rPr lang="fr-FR" sz="1900" dirty="0"/>
              <a:t>Listeria, </a:t>
            </a:r>
            <a:r>
              <a:rPr lang="fr-FR" sz="1900" dirty="0" err="1"/>
              <a:t>Bacillus</a:t>
            </a:r>
            <a:r>
              <a:rPr lang="fr-FR" sz="1900" dirty="0"/>
              <a:t> </a:t>
            </a:r>
            <a:r>
              <a:rPr lang="fr-FR" sz="1900" dirty="0" err="1"/>
              <a:t>anthracis</a:t>
            </a:r>
            <a:endParaRPr lang="fr-FR" sz="1900" dirty="0"/>
          </a:p>
          <a:p>
            <a:pPr>
              <a:buFont typeface="Wingdings" pitchFamily="2" charset="2"/>
              <a:buChar char="Ø"/>
            </a:pPr>
            <a:r>
              <a:rPr lang="fr-FR" sz="1900" b="1" dirty="0">
                <a:solidFill>
                  <a:srgbClr val="00B050"/>
                </a:solidFill>
              </a:rPr>
              <a:t>Les </a:t>
            </a:r>
            <a:r>
              <a:rPr lang="fr-FR" sz="1900" b="1" dirty="0" err="1">
                <a:solidFill>
                  <a:srgbClr val="00B050"/>
                </a:solidFill>
              </a:rPr>
              <a:t>cocci</a:t>
            </a:r>
            <a:r>
              <a:rPr lang="fr-FR" sz="1900" b="1" dirty="0">
                <a:solidFill>
                  <a:srgbClr val="00B050"/>
                </a:solidFill>
              </a:rPr>
              <a:t> à Gram +: </a:t>
            </a:r>
            <a:r>
              <a:rPr lang="fr-FR" sz="1900" dirty="0"/>
              <a:t>streptocoques et pneumocoques </a:t>
            </a:r>
          </a:p>
          <a:p>
            <a:pPr>
              <a:buFont typeface="Wingdings" pitchFamily="2" charset="2"/>
              <a:buChar char="Ø"/>
            </a:pPr>
            <a:r>
              <a:rPr lang="fr-FR" sz="1900" b="1" dirty="0">
                <a:solidFill>
                  <a:srgbClr val="00B050"/>
                </a:solidFill>
              </a:rPr>
              <a:t>Les bacilles à Gram -: </a:t>
            </a:r>
            <a:r>
              <a:rPr lang="fr-FR" sz="1900" dirty="0" err="1"/>
              <a:t>Helicobacter</a:t>
            </a:r>
            <a:r>
              <a:rPr lang="fr-FR" sz="1900" dirty="0"/>
              <a:t> </a:t>
            </a:r>
            <a:r>
              <a:rPr lang="fr-FR" sz="1900" dirty="0" err="1"/>
              <a:t>pylori</a:t>
            </a:r>
            <a:r>
              <a:rPr lang="fr-FR" sz="1900" dirty="0"/>
              <a:t>, </a:t>
            </a:r>
            <a:r>
              <a:rPr lang="fr-FR" sz="1900" dirty="0" err="1"/>
              <a:t>Haemophilus</a:t>
            </a:r>
            <a:r>
              <a:rPr lang="fr-FR" sz="1900" dirty="0"/>
              <a:t>…</a:t>
            </a:r>
          </a:p>
          <a:p>
            <a:pPr>
              <a:buFont typeface="Wingdings" pitchFamily="2" charset="2"/>
              <a:buChar char="Ø"/>
            </a:pPr>
            <a:r>
              <a:rPr lang="fr-FR" sz="1900" b="1" dirty="0">
                <a:solidFill>
                  <a:srgbClr val="00B050"/>
                </a:solidFill>
              </a:rPr>
              <a:t>Les </a:t>
            </a:r>
            <a:r>
              <a:rPr lang="fr-FR" sz="1900" b="1" dirty="0" err="1">
                <a:solidFill>
                  <a:srgbClr val="00B050"/>
                </a:solidFill>
              </a:rPr>
              <a:t>cocci</a:t>
            </a:r>
            <a:r>
              <a:rPr lang="fr-FR" sz="1900" b="1" dirty="0">
                <a:solidFill>
                  <a:srgbClr val="00B050"/>
                </a:solidFill>
              </a:rPr>
              <a:t> Gram -: </a:t>
            </a:r>
            <a:r>
              <a:rPr lang="fr-FR" sz="1900" dirty="0"/>
              <a:t>gonocoque, méningocoque </a:t>
            </a:r>
          </a:p>
          <a:p>
            <a:pPr>
              <a:buFont typeface="Wingdings" pitchFamily="2" charset="2"/>
              <a:buChar char="Ø"/>
            </a:pPr>
            <a:r>
              <a:rPr lang="fr-FR" sz="1900" b="1" dirty="0">
                <a:solidFill>
                  <a:srgbClr val="00B050"/>
                </a:solidFill>
              </a:rPr>
              <a:t>Les bactéries anaérobie</a:t>
            </a:r>
          </a:p>
          <a:p>
            <a:pPr>
              <a:buFont typeface="Wingdings" pitchFamily="2" charset="2"/>
              <a:buChar char="Ø"/>
            </a:pPr>
            <a:r>
              <a:rPr lang="fr-FR" sz="1900" dirty="0"/>
              <a:t>Les bactéries à développement intracellulaire, les mycoplasmes et apparentés ainsi que les spirochètes</a:t>
            </a:r>
          </a:p>
          <a:p>
            <a:pPr>
              <a:buFont typeface="Wingdings" pitchFamily="2" charset="2"/>
              <a:buChar char="Ø"/>
            </a:pPr>
            <a:endParaRPr lang="fr-FR" sz="1900" b="1" dirty="0"/>
          </a:p>
          <a:p>
            <a:pPr algn="ctr">
              <a:buNone/>
            </a:pPr>
            <a:r>
              <a:rPr lang="fr-FR" sz="2000" dirty="0"/>
              <a:t>Les macrolides </a:t>
            </a:r>
            <a:r>
              <a:rPr lang="fr-FR" sz="2000" b="1" dirty="0"/>
              <a:t>apparentés</a:t>
            </a:r>
            <a:r>
              <a:rPr lang="fr-FR" sz="2000" dirty="0"/>
              <a:t> ont un spectre d’activité plus étendu que les macrolides vrais</a:t>
            </a:r>
            <a:endParaRPr lang="fr-FR" sz="1900" b="1" dirty="0"/>
          </a:p>
        </p:txBody>
      </p:sp>
      <p:sp>
        <p:nvSpPr>
          <p:cNvPr id="5" name="Rectangle 4"/>
          <p:cNvSpPr/>
          <p:nvPr/>
        </p:nvSpPr>
        <p:spPr>
          <a:xfrm>
            <a:off x="2857488" y="785794"/>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3- Spectre d’activité</a:t>
            </a:r>
          </a:p>
        </p:txBody>
      </p:sp>
      <p:sp>
        <p:nvSpPr>
          <p:cNvPr id="6" name="Rectangle à coins arrondis 5"/>
          <p:cNvSpPr/>
          <p:nvPr/>
        </p:nvSpPr>
        <p:spPr>
          <a:xfrm>
            <a:off x="142876" y="214290"/>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pic>
        <p:nvPicPr>
          <p:cNvPr id="7" name="~PP308.WAV">
            <a:hlinkClick r:id="" action="ppaction://media"/>
          </p:cNvPr>
          <p:cNvPicPr>
            <a:picLocks noRot="1" noChangeAspect="1"/>
          </p:cNvPicPr>
          <p:nvPr>
            <a:wavAudioFile r:embed="rId1" name="~PP308.WAV"/>
          </p:nvPr>
        </p:nvPicPr>
        <p:blipFill>
          <a:blip r:embed="rId3"/>
          <a:stretch>
            <a:fillRect/>
          </a:stretch>
        </p:blipFill>
        <p:spPr>
          <a:xfrm>
            <a:off x="8632825" y="6346825"/>
            <a:ext cx="304800" cy="304800"/>
          </a:xfrm>
          <a:prstGeom prst="rect">
            <a:avLst/>
          </a:prstGeom>
        </p:spPr>
      </p:pic>
    </p:spTree>
  </p:cSld>
  <p:clrMapOvr>
    <a:masterClrMapping/>
  </p:clrMapOvr>
  <p:transition advTm="421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488" y="1071546"/>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4- Propriétés pharmacocinétiques</a:t>
            </a:r>
          </a:p>
        </p:txBody>
      </p:sp>
      <p:sp>
        <p:nvSpPr>
          <p:cNvPr id="6" name="Rectangle à coins arrondis 5"/>
          <p:cNvSpPr/>
          <p:nvPr/>
        </p:nvSpPr>
        <p:spPr>
          <a:xfrm>
            <a:off x="642910" y="1714488"/>
            <a:ext cx="7858180" cy="4500594"/>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b="1" dirty="0">
                <a:solidFill>
                  <a:srgbClr val="0070C0"/>
                </a:solidFill>
              </a:rPr>
              <a:t>Absorption: </a:t>
            </a:r>
            <a:r>
              <a:rPr lang="fr-FR" dirty="0"/>
              <a:t>plus rapide pour la clindamycine. Le</a:t>
            </a:r>
            <a:r>
              <a:rPr lang="fr-FR" b="1" dirty="0"/>
              <a:t> pic </a:t>
            </a:r>
            <a:r>
              <a:rPr lang="fr-FR" dirty="0"/>
              <a:t>de concentration sérique est variable, il sera présent en 0,6 à 4 heures en fonction de la dose unitaire absorbée. </a:t>
            </a:r>
          </a:p>
          <a:p>
            <a:pPr algn="ctr"/>
            <a:r>
              <a:rPr lang="fr-FR" b="1" dirty="0"/>
              <a:t>Biodisponibilité</a:t>
            </a:r>
            <a:r>
              <a:rPr lang="fr-FR" dirty="0"/>
              <a:t> de 10 à 60% pour la </a:t>
            </a:r>
            <a:r>
              <a:rPr lang="fr-FR" dirty="0" err="1"/>
              <a:t>roxithromycine</a:t>
            </a:r>
            <a:r>
              <a:rPr lang="fr-FR" dirty="0"/>
              <a:t> et la clindamycine contre 37% pour l’</a:t>
            </a:r>
            <a:r>
              <a:rPr lang="fr-FR" dirty="0" err="1"/>
              <a:t>azithromycine</a:t>
            </a:r>
            <a:endParaRPr lang="fr-FR" dirty="0"/>
          </a:p>
          <a:p>
            <a:pPr algn="ctr"/>
            <a:r>
              <a:rPr lang="fr-FR" b="1" dirty="0">
                <a:solidFill>
                  <a:srgbClr val="0070C0"/>
                </a:solidFill>
              </a:rPr>
              <a:t>Distribution: </a:t>
            </a:r>
            <a:r>
              <a:rPr lang="fr-FR" dirty="0"/>
              <a:t>la liaison aux </a:t>
            </a:r>
            <a:r>
              <a:rPr lang="fr-FR" b="1" dirty="0"/>
              <a:t>PP </a:t>
            </a:r>
            <a:r>
              <a:rPr lang="fr-FR" dirty="0"/>
              <a:t>varie également de 15 à plus de 90%. La distribution tissulaire est importante</a:t>
            </a:r>
          </a:p>
          <a:p>
            <a:pPr algn="ctr"/>
            <a:r>
              <a:rPr lang="fr-FR" b="1" dirty="0">
                <a:solidFill>
                  <a:srgbClr val="0070C0"/>
                </a:solidFill>
              </a:rPr>
              <a:t>Elimination: </a:t>
            </a:r>
            <a:r>
              <a:rPr lang="fr-FR" b="1" dirty="0">
                <a:solidFill>
                  <a:schemeClr val="tx1"/>
                </a:solidFill>
              </a:rPr>
              <a:t>demi vie </a:t>
            </a:r>
            <a:r>
              <a:rPr lang="fr-FR" dirty="0">
                <a:solidFill>
                  <a:schemeClr val="tx1"/>
                </a:solidFill>
              </a:rPr>
              <a:t>variable </a:t>
            </a:r>
            <a:r>
              <a:rPr lang="fr-FR" dirty="0"/>
              <a:t>et l’élimination est principalement </a:t>
            </a:r>
            <a:r>
              <a:rPr lang="fr-FR" b="1" dirty="0"/>
              <a:t>hépatobiliaire </a:t>
            </a:r>
            <a:r>
              <a:rPr lang="fr-FR" dirty="0"/>
              <a:t>mais se fait également par </a:t>
            </a:r>
            <a:r>
              <a:rPr lang="fr-FR" b="1" dirty="0"/>
              <a:t>voie fécale</a:t>
            </a:r>
            <a:r>
              <a:rPr lang="fr-FR" dirty="0"/>
              <a:t>.</a:t>
            </a:r>
          </a:p>
          <a:p>
            <a:pPr algn="ctr"/>
            <a:endParaRPr lang="fr-FR" dirty="0"/>
          </a:p>
        </p:txBody>
      </p:sp>
      <p:sp>
        <p:nvSpPr>
          <p:cNvPr id="7" name="Rectangle à coins arrondis 6"/>
          <p:cNvSpPr/>
          <p:nvPr/>
        </p:nvSpPr>
        <p:spPr>
          <a:xfrm>
            <a:off x="142876" y="214290"/>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pic>
        <p:nvPicPr>
          <p:cNvPr id="8" name="~PP67.WAV">
            <a:hlinkClick r:id="" action="ppaction://media"/>
          </p:cNvPr>
          <p:cNvPicPr>
            <a:picLocks noRot="1" noChangeAspect="1"/>
          </p:cNvPicPr>
          <p:nvPr>
            <a:wavAudioFile r:embed="rId1" name="~PP67.WAV"/>
          </p:nvPr>
        </p:nvPicPr>
        <p:blipFill>
          <a:blip r:embed="rId3"/>
          <a:stretch>
            <a:fillRect/>
          </a:stretch>
        </p:blipFill>
        <p:spPr>
          <a:xfrm>
            <a:off x="8632825" y="6346825"/>
            <a:ext cx="304800" cy="304800"/>
          </a:xfrm>
          <a:prstGeom prst="rect">
            <a:avLst/>
          </a:prstGeom>
        </p:spPr>
      </p:pic>
    </p:spTree>
  </p:cSld>
  <p:clrMapOvr>
    <a:masterClrMapping/>
  </p:clrMapOvr>
  <p:transition advTm="611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8" presetClass="entr" presetSubtype="1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strips(down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8"/>
                </p:tgtEl>
              </p:cMediaNode>
            </p:audio>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488" y="571480"/>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5- Indications </a:t>
            </a:r>
          </a:p>
        </p:txBody>
      </p:sp>
      <p:sp>
        <p:nvSpPr>
          <p:cNvPr id="6" name="Rectangle à coins arrondis 5"/>
          <p:cNvSpPr/>
          <p:nvPr/>
        </p:nvSpPr>
        <p:spPr>
          <a:xfrm>
            <a:off x="428596" y="1071546"/>
            <a:ext cx="7858180" cy="207170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Activité moindre par rapport aux bêta-</a:t>
            </a:r>
            <a:r>
              <a:rPr lang="fr-FR" dirty="0" err="1"/>
              <a:t>lactamines</a:t>
            </a:r>
            <a:r>
              <a:rPr lang="fr-FR" dirty="0"/>
              <a:t> avec de nombreuses IM </a:t>
            </a:r>
            <a:r>
              <a:rPr lang="fr-FR" dirty="0">
                <a:latin typeface="Century Schoolbook"/>
              </a:rPr>
              <a:t>→ </a:t>
            </a:r>
            <a:r>
              <a:rPr lang="fr-FR" b="1" dirty="0"/>
              <a:t>restriction </a:t>
            </a:r>
            <a:r>
              <a:rPr lang="fr-FR" dirty="0"/>
              <a:t>dans leur prescription:</a:t>
            </a:r>
          </a:p>
          <a:p>
            <a:pPr algn="ctr"/>
            <a:endParaRPr lang="fr-FR" dirty="0"/>
          </a:p>
          <a:p>
            <a:pPr algn="ctr">
              <a:buFont typeface="Wingdings" pitchFamily="2" charset="2"/>
              <a:buChar char="ü"/>
            </a:pPr>
            <a:r>
              <a:rPr lang="fr-FR" dirty="0"/>
              <a:t> Prescrits en </a:t>
            </a:r>
            <a:r>
              <a:rPr lang="fr-FR" b="1" dirty="0"/>
              <a:t>seconde intention </a:t>
            </a:r>
            <a:r>
              <a:rPr lang="fr-FR" dirty="0"/>
              <a:t>lors de la </a:t>
            </a:r>
            <a:r>
              <a:rPr lang="fr-FR" b="1" dirty="0">
                <a:solidFill>
                  <a:srgbClr val="00B050"/>
                </a:solidFill>
              </a:rPr>
              <a:t>prévention du risque d’endocardite </a:t>
            </a:r>
            <a:r>
              <a:rPr lang="fr-FR" dirty="0"/>
              <a:t>infectieuse en cas d’allergie aux bêta-</a:t>
            </a:r>
            <a:r>
              <a:rPr lang="fr-FR" dirty="0" err="1"/>
              <a:t>lactamines</a:t>
            </a:r>
            <a:endParaRPr lang="fr-FR" dirty="0"/>
          </a:p>
          <a:p>
            <a:pPr algn="ctr">
              <a:buFont typeface="Wingdings" pitchFamily="2" charset="2"/>
              <a:buChar char="ü"/>
            </a:pPr>
            <a:r>
              <a:rPr lang="fr-FR" dirty="0"/>
              <a:t> </a:t>
            </a:r>
            <a:r>
              <a:rPr lang="fr-FR" b="1" dirty="0">
                <a:solidFill>
                  <a:srgbClr val="00B050"/>
                </a:solidFill>
              </a:rPr>
              <a:t>Maladies parodontales:  </a:t>
            </a:r>
            <a:r>
              <a:rPr lang="fr-FR" dirty="0"/>
              <a:t>notamment l’</a:t>
            </a:r>
            <a:r>
              <a:rPr lang="fr-FR" b="1" dirty="0" err="1"/>
              <a:t>azithromycine</a:t>
            </a:r>
            <a:r>
              <a:rPr lang="fr-FR" b="1" dirty="0"/>
              <a:t> </a:t>
            </a:r>
            <a:r>
              <a:rPr lang="fr-FR" dirty="0"/>
              <a:t>prescrit en une prise unique de 500 mg pendant trois jours</a:t>
            </a:r>
          </a:p>
        </p:txBody>
      </p:sp>
      <p:sp>
        <p:nvSpPr>
          <p:cNvPr id="7" name="Rectangle à coins arrondis 6"/>
          <p:cNvSpPr/>
          <p:nvPr/>
        </p:nvSpPr>
        <p:spPr>
          <a:xfrm>
            <a:off x="142876" y="71414"/>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graphicFrame>
        <p:nvGraphicFramePr>
          <p:cNvPr id="8" name="Tableau 7"/>
          <p:cNvGraphicFramePr>
            <a:graphicFrameLocks noGrp="1"/>
          </p:cNvGraphicFramePr>
          <p:nvPr/>
        </p:nvGraphicFramePr>
        <p:xfrm>
          <a:off x="285720" y="3214686"/>
          <a:ext cx="8358246" cy="3266440"/>
        </p:xfrm>
        <a:graphic>
          <a:graphicData uri="http://schemas.openxmlformats.org/drawingml/2006/table">
            <a:tbl>
              <a:tblPr firstRow="1" bandRow="1">
                <a:tableStyleId>{21E4AEA4-8DFA-4A89-87EB-49C32662AFE0}</a:tableStyleId>
              </a:tblPr>
              <a:tblGrid>
                <a:gridCol w="2252824">
                  <a:extLst>
                    <a:ext uri="{9D8B030D-6E8A-4147-A177-3AD203B41FA5}">
                      <a16:colId xmlns:a16="http://schemas.microsoft.com/office/drawing/2014/main" val="20000"/>
                    </a:ext>
                  </a:extLst>
                </a:gridCol>
                <a:gridCol w="3319340">
                  <a:extLst>
                    <a:ext uri="{9D8B030D-6E8A-4147-A177-3AD203B41FA5}">
                      <a16:colId xmlns:a16="http://schemas.microsoft.com/office/drawing/2014/main" val="20001"/>
                    </a:ext>
                  </a:extLst>
                </a:gridCol>
                <a:gridCol w="2786082">
                  <a:extLst>
                    <a:ext uri="{9D8B030D-6E8A-4147-A177-3AD203B41FA5}">
                      <a16:colId xmlns:a16="http://schemas.microsoft.com/office/drawing/2014/main" val="20002"/>
                    </a:ext>
                  </a:extLst>
                </a:gridCol>
              </a:tblGrid>
              <a:tr h="370840">
                <a:tc>
                  <a:txBody>
                    <a:bodyPr/>
                    <a:lstStyle/>
                    <a:p>
                      <a:r>
                        <a:rPr lang="fr-FR" sz="1600" dirty="0"/>
                        <a:t>Molécule</a:t>
                      </a:r>
                      <a:r>
                        <a:rPr lang="fr-FR" sz="1600" baseline="0" dirty="0"/>
                        <a:t> </a:t>
                      </a:r>
                      <a:endParaRPr lang="fr-FR" sz="1600" dirty="0"/>
                    </a:p>
                  </a:txBody>
                  <a:tcPr/>
                </a:tc>
                <a:tc>
                  <a:txBody>
                    <a:bodyPr/>
                    <a:lstStyle/>
                    <a:p>
                      <a:r>
                        <a:rPr lang="fr-FR" sz="1600" dirty="0"/>
                        <a:t>Posologie adulte </a:t>
                      </a:r>
                    </a:p>
                  </a:txBody>
                  <a:tcPr/>
                </a:tc>
                <a:tc>
                  <a:txBody>
                    <a:bodyPr/>
                    <a:lstStyle/>
                    <a:p>
                      <a:r>
                        <a:rPr lang="fr-FR" sz="1600" dirty="0"/>
                        <a:t>Posologie enfant</a:t>
                      </a:r>
                    </a:p>
                  </a:txBody>
                  <a:tcPr/>
                </a:tc>
                <a:extLst>
                  <a:ext uri="{0D108BD9-81ED-4DB2-BD59-A6C34878D82A}">
                    <a16:rowId xmlns:a16="http://schemas.microsoft.com/office/drawing/2014/main" val="10000"/>
                  </a:ext>
                </a:extLst>
              </a:tr>
              <a:tr h="370840">
                <a:tc>
                  <a:txBody>
                    <a:bodyPr/>
                    <a:lstStyle/>
                    <a:p>
                      <a:r>
                        <a:rPr lang="fr-FR" sz="1600" b="1" dirty="0" err="1"/>
                        <a:t>Clarithromycine</a:t>
                      </a:r>
                      <a:endParaRPr lang="fr-FR" sz="1600" b="1" dirty="0"/>
                    </a:p>
                  </a:txBody>
                  <a:tcPr/>
                </a:tc>
                <a:tc>
                  <a:txBody>
                    <a:bodyPr/>
                    <a:lstStyle/>
                    <a:p>
                      <a:r>
                        <a:rPr kumimoji="0" lang="fr-FR" sz="1600" kern="1200" dirty="0">
                          <a:solidFill>
                            <a:schemeClr val="dk1"/>
                          </a:solidFill>
                          <a:latin typeface="+mn-lt"/>
                          <a:ea typeface="+mn-ea"/>
                          <a:cs typeface="+mn-cs"/>
                        </a:rPr>
                        <a:t>500 mg/j en 2 prises pendant 7 jours</a:t>
                      </a:r>
                      <a:endParaRPr lang="fr-FR" sz="1600" dirty="0"/>
                    </a:p>
                  </a:txBody>
                  <a:tcPr/>
                </a:tc>
                <a:tc>
                  <a:txBody>
                    <a:bodyPr/>
                    <a:lstStyle/>
                    <a:p>
                      <a:r>
                        <a:rPr kumimoji="0" lang="fr-FR" sz="1600" kern="1200" dirty="0">
                          <a:solidFill>
                            <a:schemeClr val="dk1"/>
                          </a:solidFill>
                          <a:latin typeface="+mn-lt"/>
                          <a:ea typeface="+mn-ea"/>
                          <a:cs typeface="+mn-cs"/>
                        </a:rPr>
                        <a:t>15 mg/kg/j en 2 prises pendant 7 jours</a:t>
                      </a:r>
                      <a:endParaRPr lang="fr-FR" sz="1600" dirty="0"/>
                    </a:p>
                  </a:txBody>
                  <a:tcPr/>
                </a:tc>
                <a:extLst>
                  <a:ext uri="{0D108BD9-81ED-4DB2-BD59-A6C34878D82A}">
                    <a16:rowId xmlns:a16="http://schemas.microsoft.com/office/drawing/2014/main" val="10001"/>
                  </a:ext>
                </a:extLst>
              </a:tr>
              <a:tr h="370840">
                <a:tc>
                  <a:txBody>
                    <a:bodyPr/>
                    <a:lstStyle/>
                    <a:p>
                      <a:r>
                        <a:rPr lang="fr-FR" sz="1600" b="1" dirty="0" err="1"/>
                        <a:t>Azithromycine</a:t>
                      </a:r>
                      <a:endParaRPr lang="fr-FR" sz="1600" b="1" dirty="0"/>
                    </a:p>
                  </a:txBody>
                  <a:tcPr/>
                </a:tc>
                <a:tc>
                  <a:txBody>
                    <a:bodyPr/>
                    <a:lstStyle/>
                    <a:p>
                      <a:r>
                        <a:rPr kumimoji="0" lang="fr-FR" sz="1600" kern="1200" dirty="0">
                          <a:solidFill>
                            <a:schemeClr val="dk1"/>
                          </a:solidFill>
                          <a:latin typeface="+mn-lt"/>
                          <a:ea typeface="+mn-ea"/>
                          <a:cs typeface="+mn-cs"/>
                        </a:rPr>
                        <a:t>500 mg/j en 1 prise pendant 3 jours</a:t>
                      </a:r>
                      <a:endParaRPr lang="fr-FR" sz="1600" dirty="0"/>
                    </a:p>
                  </a:txBody>
                  <a:tcPr/>
                </a:tc>
                <a:tc>
                  <a:txBody>
                    <a:bodyPr/>
                    <a:lstStyle/>
                    <a:p>
                      <a:r>
                        <a:rPr kumimoji="0" lang="fr-FR" sz="1600" kern="1200" dirty="0">
                          <a:solidFill>
                            <a:schemeClr val="dk1"/>
                          </a:solidFill>
                          <a:latin typeface="+mn-lt"/>
                          <a:ea typeface="+mn-ea"/>
                          <a:cs typeface="+mn-cs"/>
                        </a:rPr>
                        <a:t>20 mg/kg en 1 prise pendant 3 jours</a:t>
                      </a:r>
                      <a:endParaRPr lang="fr-FR" sz="1600" dirty="0"/>
                    </a:p>
                  </a:txBody>
                  <a:tcPr/>
                </a:tc>
                <a:extLst>
                  <a:ext uri="{0D108BD9-81ED-4DB2-BD59-A6C34878D82A}">
                    <a16:rowId xmlns:a16="http://schemas.microsoft.com/office/drawing/2014/main" val="10002"/>
                  </a:ext>
                </a:extLst>
              </a:tr>
              <a:tr h="370840">
                <a:tc>
                  <a:txBody>
                    <a:bodyPr/>
                    <a:lstStyle/>
                    <a:p>
                      <a:r>
                        <a:rPr lang="fr-FR" sz="1600" b="1" dirty="0" err="1"/>
                        <a:t>Spiramycine</a:t>
                      </a:r>
                      <a:r>
                        <a:rPr lang="fr-FR" sz="1600" b="1" dirty="0"/>
                        <a:t> </a:t>
                      </a:r>
                    </a:p>
                  </a:txBody>
                  <a:tcPr/>
                </a:tc>
                <a:tc>
                  <a:txBody>
                    <a:bodyPr/>
                    <a:lstStyle/>
                    <a:p>
                      <a:r>
                        <a:rPr kumimoji="0" lang="fr-FR" sz="1600" kern="1200" dirty="0">
                          <a:solidFill>
                            <a:schemeClr val="dk1"/>
                          </a:solidFill>
                          <a:latin typeface="+mn-lt"/>
                          <a:ea typeface="+mn-ea"/>
                          <a:cs typeface="+mn-cs"/>
                        </a:rPr>
                        <a:t>6 à 9 MUI/j en 2 ou 3 prises pendant 7 jours</a:t>
                      </a:r>
                      <a:endParaRPr lang="fr-FR" sz="1600" dirty="0"/>
                    </a:p>
                  </a:txBody>
                  <a:tcPr/>
                </a:tc>
                <a:tc>
                  <a:txBody>
                    <a:bodyPr/>
                    <a:lstStyle/>
                    <a:p>
                      <a:r>
                        <a:rPr kumimoji="0" lang="fr-FR" sz="1600" kern="1200" dirty="0">
                          <a:solidFill>
                            <a:schemeClr val="dk1"/>
                          </a:solidFill>
                          <a:latin typeface="+mn-lt"/>
                          <a:ea typeface="+mn-ea"/>
                          <a:cs typeface="+mn-cs"/>
                        </a:rPr>
                        <a:t>3 à 5 MUI/10kg/j en 2 ou 3 prises pendant 7 jours</a:t>
                      </a:r>
                      <a:endParaRPr lang="fr-FR" sz="1600" dirty="0"/>
                    </a:p>
                  </a:txBody>
                  <a:tcPr/>
                </a:tc>
                <a:extLst>
                  <a:ext uri="{0D108BD9-81ED-4DB2-BD59-A6C34878D82A}">
                    <a16:rowId xmlns:a16="http://schemas.microsoft.com/office/drawing/2014/main" val="10003"/>
                  </a:ext>
                </a:extLst>
              </a:tr>
              <a:tr h="370840">
                <a:tc>
                  <a:txBody>
                    <a:bodyPr/>
                    <a:lstStyle/>
                    <a:p>
                      <a:r>
                        <a:rPr lang="fr-FR" sz="1600" b="1" dirty="0"/>
                        <a:t>Clindamycine </a:t>
                      </a:r>
                    </a:p>
                  </a:txBody>
                  <a:tcPr/>
                </a:tc>
                <a:tc>
                  <a:txBody>
                    <a:bodyPr/>
                    <a:lstStyle/>
                    <a:p>
                      <a:r>
                        <a:rPr kumimoji="0" lang="fr-FR" sz="1600" kern="1200" dirty="0">
                          <a:solidFill>
                            <a:schemeClr val="dk1"/>
                          </a:solidFill>
                          <a:latin typeface="+mn-lt"/>
                          <a:ea typeface="+mn-ea"/>
                          <a:cs typeface="+mn-cs"/>
                        </a:rPr>
                        <a:t>600 à 2400 mg/j en 2 à 4 prises pendant 7 jours</a:t>
                      </a:r>
                      <a:endParaRPr lang="fr-FR" sz="1600" dirty="0"/>
                    </a:p>
                  </a:txBody>
                  <a:tcPr/>
                </a:tc>
                <a:tc>
                  <a:txBody>
                    <a:bodyPr/>
                    <a:lstStyle/>
                    <a:p>
                      <a:r>
                        <a:rPr kumimoji="0" lang="fr-FR" sz="1600" kern="1200" dirty="0">
                          <a:solidFill>
                            <a:schemeClr val="dk1"/>
                          </a:solidFill>
                          <a:latin typeface="+mn-lt"/>
                          <a:ea typeface="+mn-ea"/>
                          <a:cs typeface="+mn-cs"/>
                        </a:rPr>
                        <a:t>8 à 25 mg/kg/j en 3 à 4 prises pendant 7 jours</a:t>
                      </a:r>
                      <a:endParaRPr lang="fr-FR" sz="1600" dirty="0"/>
                    </a:p>
                  </a:txBody>
                  <a:tcPr/>
                </a:tc>
                <a:extLst>
                  <a:ext uri="{0D108BD9-81ED-4DB2-BD59-A6C34878D82A}">
                    <a16:rowId xmlns:a16="http://schemas.microsoft.com/office/drawing/2014/main" val="10004"/>
                  </a:ext>
                </a:extLst>
              </a:tr>
              <a:tr h="370840">
                <a:tc>
                  <a:txBody>
                    <a:bodyPr/>
                    <a:lstStyle/>
                    <a:p>
                      <a:r>
                        <a:rPr lang="fr-FR" sz="1600" b="1" dirty="0" err="1"/>
                        <a:t>Pristinamycine</a:t>
                      </a:r>
                      <a:r>
                        <a:rPr lang="fr-FR" sz="1600" b="1" dirty="0"/>
                        <a:t> </a:t>
                      </a:r>
                    </a:p>
                  </a:txBody>
                  <a:tcPr/>
                </a:tc>
                <a:tc>
                  <a:txBody>
                    <a:bodyPr/>
                    <a:lstStyle/>
                    <a:p>
                      <a:r>
                        <a:rPr kumimoji="0" lang="fr-FR" sz="1600" kern="1200" dirty="0">
                          <a:solidFill>
                            <a:schemeClr val="dk1"/>
                          </a:solidFill>
                          <a:latin typeface="+mn-lt"/>
                          <a:ea typeface="+mn-ea"/>
                          <a:cs typeface="+mn-cs"/>
                        </a:rPr>
                        <a:t>2 à 3 g/j en 2 ou 3 prises pendant 7 jours</a:t>
                      </a:r>
                      <a:endParaRPr lang="fr-FR" sz="1600" dirty="0"/>
                    </a:p>
                  </a:txBody>
                  <a:tcPr/>
                </a:tc>
                <a:tc>
                  <a:txBody>
                    <a:bodyPr/>
                    <a:lstStyle/>
                    <a:p>
                      <a:r>
                        <a:rPr kumimoji="0" lang="fr-FR" sz="1600" kern="1200" dirty="0">
                          <a:solidFill>
                            <a:schemeClr val="dk1"/>
                          </a:solidFill>
                          <a:latin typeface="+mn-lt"/>
                          <a:ea typeface="+mn-ea"/>
                          <a:cs typeface="+mn-cs"/>
                        </a:rPr>
                        <a:t>50 mg/kg/j en 2 ou 3 prises pendant 7 jours</a:t>
                      </a:r>
                      <a:endParaRPr lang="fr-FR" sz="1600" dirty="0"/>
                    </a:p>
                  </a:txBody>
                  <a:tcPr/>
                </a:tc>
                <a:extLst>
                  <a:ext uri="{0D108BD9-81ED-4DB2-BD59-A6C34878D82A}">
                    <a16:rowId xmlns:a16="http://schemas.microsoft.com/office/drawing/2014/main" val="10005"/>
                  </a:ext>
                </a:extLst>
              </a:tr>
            </a:tbl>
          </a:graphicData>
        </a:graphic>
      </p:graphicFrame>
      <p:pic>
        <p:nvPicPr>
          <p:cNvPr id="9" name="~PP3621.WAV">
            <a:hlinkClick r:id="" action="ppaction://media"/>
          </p:cNvPr>
          <p:cNvPicPr>
            <a:picLocks noRot="1" noChangeAspect="1"/>
          </p:cNvPicPr>
          <p:nvPr>
            <a:wavAudioFile r:embed="rId2" name="~PP3621.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485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8" presetClass="entr" presetSubtype="1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strips(down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trips(down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5"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488" y="928670"/>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6- Effets indésirables</a:t>
            </a:r>
          </a:p>
        </p:txBody>
      </p:sp>
      <p:sp>
        <p:nvSpPr>
          <p:cNvPr id="7" name="Rectangle à coins arrondis 6"/>
          <p:cNvSpPr/>
          <p:nvPr/>
        </p:nvSpPr>
        <p:spPr>
          <a:xfrm>
            <a:off x="571472" y="1500174"/>
            <a:ext cx="5500726" cy="14287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b="1" dirty="0">
                <a:solidFill>
                  <a:schemeClr val="accent2"/>
                </a:solidFill>
              </a:rPr>
              <a:t>Troubles </a:t>
            </a:r>
            <a:r>
              <a:rPr lang="fr-FR" b="1" dirty="0" err="1">
                <a:solidFill>
                  <a:schemeClr val="accent2"/>
                </a:solidFill>
              </a:rPr>
              <a:t>cutanéomuqueux</a:t>
            </a:r>
            <a:r>
              <a:rPr lang="fr-FR" b="1" dirty="0">
                <a:solidFill>
                  <a:schemeClr val="accent2"/>
                </a:solidFill>
              </a:rPr>
              <a:t> et allergiques : </a:t>
            </a:r>
            <a:r>
              <a:rPr lang="fr-FR" dirty="0"/>
              <a:t>rash, photosensibilité, arthralgies, urticaire, prurit, œdème de Quincke, réaction anaphylactique. </a:t>
            </a:r>
          </a:p>
        </p:txBody>
      </p:sp>
      <p:sp>
        <p:nvSpPr>
          <p:cNvPr id="8" name="Rectangle à coins arrondis 7"/>
          <p:cNvSpPr/>
          <p:nvPr/>
        </p:nvSpPr>
        <p:spPr>
          <a:xfrm>
            <a:off x="1285852" y="3143248"/>
            <a:ext cx="6357982" cy="16430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rgbClr val="00B050"/>
                </a:solidFill>
              </a:rPr>
              <a:t>Troubles gastro-intestinaux </a:t>
            </a:r>
            <a:r>
              <a:rPr lang="fr-FR" dirty="0"/>
              <a:t>: </a:t>
            </a:r>
          </a:p>
          <a:p>
            <a:pPr algn="ctr"/>
            <a:r>
              <a:rPr lang="fr-FR" dirty="0"/>
              <a:t>nausées, vomissements, dyspepsie, diarrhée, douleurs abdominales, pancréatites.</a:t>
            </a:r>
          </a:p>
          <a:p>
            <a:pPr algn="ctr"/>
            <a:endParaRPr lang="fr-FR" dirty="0"/>
          </a:p>
        </p:txBody>
      </p:sp>
      <p:sp>
        <p:nvSpPr>
          <p:cNvPr id="11" name="Rectangle à coins arrondis 10"/>
          <p:cNvSpPr/>
          <p:nvPr/>
        </p:nvSpPr>
        <p:spPr>
          <a:xfrm>
            <a:off x="142876" y="285728"/>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sp>
        <p:nvSpPr>
          <p:cNvPr id="13" name="Rectangle à coins arrondis 12"/>
          <p:cNvSpPr/>
          <p:nvPr/>
        </p:nvSpPr>
        <p:spPr>
          <a:xfrm>
            <a:off x="2428860" y="5000636"/>
            <a:ext cx="6357982" cy="164307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solidFill>
                  <a:schemeClr val="accent3"/>
                </a:solidFill>
              </a:rPr>
              <a:t>Autres : </a:t>
            </a:r>
          </a:p>
          <a:p>
            <a:pPr algn="ctr"/>
            <a:r>
              <a:rPr lang="fr-FR" dirty="0"/>
              <a:t>Troubles hépatiques, allongement de l’intervalle QT</a:t>
            </a:r>
          </a:p>
          <a:p>
            <a:pPr algn="ctr"/>
            <a:endParaRPr lang="fr-FR" dirty="0"/>
          </a:p>
        </p:txBody>
      </p:sp>
      <p:pic>
        <p:nvPicPr>
          <p:cNvPr id="9" name="~PP3965.WAV">
            <a:hlinkClick r:id="" action="ppaction://media"/>
          </p:cNvPr>
          <p:cNvPicPr>
            <a:picLocks noRot="1" noChangeAspect="1"/>
          </p:cNvPicPr>
          <p:nvPr>
            <a:wavAudioFile r:embed="rId2" name="~PP3965.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289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strips(downLeft)">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2"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7" grpId="0" animBg="1"/>
      <p:bldP spid="8"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910" y="500042"/>
            <a:ext cx="2857520" cy="1857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7- Interactions médicamenteuses</a:t>
            </a:r>
          </a:p>
        </p:txBody>
      </p:sp>
      <p:sp>
        <p:nvSpPr>
          <p:cNvPr id="7" name="Rectangle à coins arrondis 6"/>
          <p:cNvSpPr/>
          <p:nvPr/>
        </p:nvSpPr>
        <p:spPr>
          <a:xfrm>
            <a:off x="214282" y="2071678"/>
            <a:ext cx="3714776" cy="450057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tx1"/>
                </a:solidFill>
              </a:rPr>
              <a:t>Les macrolides sont </a:t>
            </a:r>
            <a:r>
              <a:rPr lang="fr-FR" b="1" dirty="0">
                <a:solidFill>
                  <a:schemeClr val="tx1"/>
                </a:solidFill>
              </a:rPr>
              <a:t>des inhibiteurs enzymatiques</a:t>
            </a:r>
            <a:r>
              <a:rPr lang="fr-FR" dirty="0">
                <a:solidFill>
                  <a:schemeClr val="tx1"/>
                </a:solidFill>
              </a:rPr>
              <a:t>: </a:t>
            </a:r>
            <a:r>
              <a:rPr lang="fr-FR" dirty="0">
                <a:solidFill>
                  <a:schemeClr val="tx1"/>
                </a:solidFill>
                <a:latin typeface="Century Schoolbook"/>
              </a:rPr>
              <a:t>↑ </a:t>
            </a:r>
            <a:r>
              <a:rPr lang="fr-FR" dirty="0">
                <a:solidFill>
                  <a:schemeClr val="tx1"/>
                </a:solidFill>
              </a:rPr>
              <a:t>des concentrations des </a:t>
            </a:r>
            <a:r>
              <a:rPr lang="fr-FR" dirty="0" err="1">
                <a:solidFill>
                  <a:schemeClr val="tx1"/>
                </a:solidFill>
              </a:rPr>
              <a:t>mdts</a:t>
            </a:r>
            <a:r>
              <a:rPr lang="fr-FR" dirty="0">
                <a:solidFill>
                  <a:schemeClr val="tx1"/>
                </a:solidFill>
              </a:rPr>
              <a:t> associés</a:t>
            </a:r>
          </a:p>
          <a:p>
            <a:r>
              <a:rPr lang="fr-FR" dirty="0">
                <a:solidFill>
                  <a:srgbClr val="0070C0"/>
                </a:solidFill>
              </a:rPr>
              <a:t>+ </a:t>
            </a:r>
            <a:r>
              <a:rPr lang="fr-FR" b="1" dirty="0">
                <a:solidFill>
                  <a:srgbClr val="0070C0"/>
                </a:solidFill>
              </a:rPr>
              <a:t>Dérivés de l’ergot de seigle  ergotisme </a:t>
            </a:r>
            <a:r>
              <a:rPr lang="fr-FR" dirty="0"/>
              <a:t>(risque d’ischémies distales)</a:t>
            </a:r>
            <a:r>
              <a:rPr lang="fr-FR" dirty="0">
                <a:solidFill>
                  <a:schemeClr val="tx1"/>
                </a:solidFill>
              </a:rPr>
              <a:t> → CI</a:t>
            </a:r>
            <a:endParaRPr lang="fr-FR" dirty="0"/>
          </a:p>
          <a:p>
            <a:endParaRPr lang="fr-FR" dirty="0"/>
          </a:p>
          <a:p>
            <a:r>
              <a:rPr lang="fr-FR" b="1" dirty="0">
                <a:solidFill>
                  <a:srgbClr val="0070C0"/>
                </a:solidFill>
              </a:rPr>
              <a:t>+ </a:t>
            </a:r>
            <a:r>
              <a:rPr lang="fr-FR" b="1" dirty="0" err="1">
                <a:solidFill>
                  <a:srgbClr val="0070C0"/>
                </a:solidFill>
              </a:rPr>
              <a:t>cisapride</a:t>
            </a:r>
            <a:r>
              <a:rPr lang="fr-FR" b="1" dirty="0">
                <a:solidFill>
                  <a:srgbClr val="0070C0"/>
                </a:solidFill>
              </a:rPr>
              <a:t>, </a:t>
            </a:r>
            <a:r>
              <a:rPr lang="fr-FR" b="1" dirty="0" err="1">
                <a:solidFill>
                  <a:srgbClr val="0070C0"/>
                </a:solidFill>
              </a:rPr>
              <a:t>quinidine</a:t>
            </a:r>
            <a:r>
              <a:rPr lang="fr-FR" b="1" dirty="0">
                <a:solidFill>
                  <a:srgbClr val="0070C0"/>
                </a:solidFill>
              </a:rPr>
              <a:t>, </a:t>
            </a:r>
            <a:r>
              <a:rPr lang="fr-FR" b="1" dirty="0" err="1">
                <a:solidFill>
                  <a:srgbClr val="0070C0"/>
                </a:solidFill>
              </a:rPr>
              <a:t>terfenadine</a:t>
            </a:r>
            <a:r>
              <a:rPr lang="fr-FR" dirty="0"/>
              <a:t>(risque d’arythmies)</a:t>
            </a:r>
            <a:r>
              <a:rPr lang="fr-FR" dirty="0">
                <a:solidFill>
                  <a:schemeClr val="tx1"/>
                </a:solidFill>
              </a:rPr>
              <a:t> → CI</a:t>
            </a:r>
            <a:endParaRPr lang="fr-FR" dirty="0"/>
          </a:p>
          <a:p>
            <a:pPr>
              <a:buFontTx/>
              <a:buChar char="-"/>
            </a:pPr>
            <a:endParaRPr lang="fr-FR" dirty="0"/>
          </a:p>
          <a:p>
            <a:r>
              <a:rPr lang="fr-FR" b="1" dirty="0">
                <a:solidFill>
                  <a:srgbClr val="0070C0"/>
                </a:solidFill>
              </a:rPr>
              <a:t>+ certaines statines </a:t>
            </a:r>
            <a:r>
              <a:rPr lang="fr-FR" dirty="0"/>
              <a:t>(risque de </a:t>
            </a:r>
            <a:r>
              <a:rPr lang="fr-FR" dirty="0" err="1"/>
              <a:t>rhabdomyolyse</a:t>
            </a:r>
            <a:r>
              <a:rPr lang="fr-FR" dirty="0"/>
              <a:t>). </a:t>
            </a:r>
            <a:r>
              <a:rPr lang="fr-FR" dirty="0">
                <a:solidFill>
                  <a:schemeClr val="tx1"/>
                </a:solidFill>
              </a:rPr>
              <a:t>→ CI</a:t>
            </a:r>
          </a:p>
          <a:p>
            <a:r>
              <a:rPr lang="fr-FR" b="1" dirty="0">
                <a:solidFill>
                  <a:srgbClr val="0070C0"/>
                </a:solidFill>
              </a:rPr>
              <a:t>+ Colchicine: </a:t>
            </a:r>
            <a:r>
              <a:rPr lang="fr-FR" dirty="0">
                <a:solidFill>
                  <a:schemeClr val="tx1"/>
                </a:solidFill>
              </a:rPr>
              <a:t>↑ des EI</a:t>
            </a:r>
          </a:p>
          <a:p>
            <a:r>
              <a:rPr lang="fr-FR" b="1" dirty="0">
                <a:solidFill>
                  <a:srgbClr val="0070C0"/>
                </a:solidFill>
              </a:rPr>
              <a:t>+ Autres:  </a:t>
            </a:r>
            <a:r>
              <a:rPr lang="fr-FR" dirty="0" err="1">
                <a:solidFill>
                  <a:schemeClr val="tx1"/>
                </a:solidFill>
              </a:rPr>
              <a:t>tacrolimus</a:t>
            </a:r>
            <a:r>
              <a:rPr lang="fr-FR" dirty="0">
                <a:solidFill>
                  <a:schemeClr val="tx1"/>
                </a:solidFill>
              </a:rPr>
              <a:t> et ciclosporine, théophylline, anticoagulants</a:t>
            </a:r>
          </a:p>
        </p:txBody>
      </p:sp>
      <p:sp>
        <p:nvSpPr>
          <p:cNvPr id="9" name="Rectangle à coins arrondis 8"/>
          <p:cNvSpPr/>
          <p:nvPr/>
        </p:nvSpPr>
        <p:spPr>
          <a:xfrm>
            <a:off x="4643438" y="1857364"/>
            <a:ext cx="3714776" cy="3429024"/>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buFontTx/>
              <a:buChar char="-"/>
            </a:pPr>
            <a:r>
              <a:rPr lang="fr-FR" dirty="0"/>
              <a:t>Antécédent d’hypersensibilité à la molécule </a:t>
            </a:r>
          </a:p>
          <a:p>
            <a:pPr algn="ctr">
              <a:buFontTx/>
              <a:buChar char="-"/>
            </a:pPr>
            <a:r>
              <a:rPr lang="fr-FR" dirty="0"/>
              <a:t>Antécédent d’éruption pustuleuse </a:t>
            </a:r>
          </a:p>
          <a:p>
            <a:pPr algn="ctr">
              <a:buFontTx/>
              <a:buChar char="-"/>
            </a:pPr>
            <a:r>
              <a:rPr lang="fr-FR" dirty="0"/>
              <a:t>Insuffisance hépatique</a:t>
            </a:r>
          </a:p>
          <a:p>
            <a:pPr algn="ctr">
              <a:buFontTx/>
              <a:buChar char="-"/>
            </a:pPr>
            <a:r>
              <a:rPr lang="fr-FR" dirty="0"/>
              <a:t> grossesse (</a:t>
            </a:r>
            <a:r>
              <a:rPr lang="fr-FR" dirty="0" err="1"/>
              <a:t>azithromycine</a:t>
            </a:r>
            <a:r>
              <a:rPr lang="fr-FR" dirty="0"/>
              <a:t>) et allaitement (</a:t>
            </a:r>
            <a:r>
              <a:rPr lang="fr-FR" dirty="0" err="1"/>
              <a:t>spiramycine</a:t>
            </a:r>
            <a:r>
              <a:rPr lang="fr-FR" dirty="0"/>
              <a:t>, </a:t>
            </a:r>
            <a:r>
              <a:rPr lang="fr-FR" dirty="0" err="1"/>
              <a:t>pristinamycine</a:t>
            </a:r>
            <a:r>
              <a:rPr lang="fr-FR" dirty="0"/>
              <a:t>, </a:t>
            </a:r>
            <a:r>
              <a:rPr lang="fr-FR" dirty="0" err="1"/>
              <a:t>azithromycine</a:t>
            </a:r>
            <a:r>
              <a:rPr lang="fr-FR" dirty="0"/>
              <a:t>)</a:t>
            </a:r>
          </a:p>
        </p:txBody>
      </p:sp>
      <p:sp>
        <p:nvSpPr>
          <p:cNvPr id="11" name="Rectangle 10"/>
          <p:cNvSpPr/>
          <p:nvPr/>
        </p:nvSpPr>
        <p:spPr>
          <a:xfrm>
            <a:off x="5000628" y="1571612"/>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8- Contre-indications</a:t>
            </a:r>
          </a:p>
        </p:txBody>
      </p:sp>
      <p:sp>
        <p:nvSpPr>
          <p:cNvPr id="8" name="Rectangle à coins arrondis 7"/>
          <p:cNvSpPr/>
          <p:nvPr/>
        </p:nvSpPr>
        <p:spPr>
          <a:xfrm>
            <a:off x="214314" y="285728"/>
            <a:ext cx="2928926" cy="6429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err="1"/>
              <a:t>B-Les</a:t>
            </a:r>
            <a:r>
              <a:rPr lang="fr-FR" b="1" dirty="0"/>
              <a:t> macrolides</a:t>
            </a:r>
          </a:p>
        </p:txBody>
      </p:sp>
      <p:pic>
        <p:nvPicPr>
          <p:cNvPr id="10" name="~PP2166.WAV">
            <a:hlinkClick r:id="" action="ppaction://media"/>
          </p:cNvPr>
          <p:cNvPicPr>
            <a:picLocks noRot="1" noChangeAspect="1"/>
          </p:cNvPicPr>
          <p:nvPr>
            <a:wavAudioFile r:embed="rId2" name="~PP2166.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1169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7"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1- Classification </a:t>
            </a:r>
          </a:p>
        </p:txBody>
      </p:sp>
      <p:pic>
        <p:nvPicPr>
          <p:cNvPr id="7" name="Picture 2"/>
          <p:cNvPicPr>
            <a:picLocks noChangeAspect="1" noChangeArrowheads="1"/>
          </p:cNvPicPr>
          <p:nvPr/>
        </p:nvPicPr>
        <p:blipFill>
          <a:blip r:embed="rId4" cstate="print"/>
          <a:srcRect/>
          <a:stretch>
            <a:fillRect/>
          </a:stretch>
        </p:blipFill>
        <p:spPr bwMode="auto">
          <a:xfrm>
            <a:off x="5072066" y="1643050"/>
            <a:ext cx="2883740" cy="1924050"/>
          </a:xfrm>
          <a:prstGeom prst="rect">
            <a:avLst/>
          </a:prstGeom>
          <a:noFill/>
          <a:ln w="9525">
            <a:noFill/>
            <a:miter lim="800000"/>
            <a:headEnd/>
            <a:tailEnd/>
          </a:ln>
        </p:spPr>
      </p:pic>
      <p:graphicFrame>
        <p:nvGraphicFramePr>
          <p:cNvPr id="9" name="Tableau 8"/>
          <p:cNvGraphicFramePr>
            <a:graphicFrameLocks noGrp="1"/>
          </p:cNvGraphicFramePr>
          <p:nvPr/>
        </p:nvGraphicFramePr>
        <p:xfrm>
          <a:off x="395537" y="3841435"/>
          <a:ext cx="7033983" cy="2730837"/>
        </p:xfrm>
        <a:graphic>
          <a:graphicData uri="http://schemas.openxmlformats.org/drawingml/2006/table">
            <a:tbl>
              <a:tblPr firstRow="1" bandRow="1">
                <a:tableStyleId>{BDBED569-4797-4DF1-A0F4-6AAB3CD982D8}</a:tableStyleId>
              </a:tblPr>
              <a:tblGrid>
                <a:gridCol w="2098358">
                  <a:extLst>
                    <a:ext uri="{9D8B030D-6E8A-4147-A177-3AD203B41FA5}">
                      <a16:colId xmlns:a16="http://schemas.microsoft.com/office/drawing/2014/main" val="20000"/>
                    </a:ext>
                  </a:extLst>
                </a:gridCol>
                <a:gridCol w="2479878">
                  <a:extLst>
                    <a:ext uri="{9D8B030D-6E8A-4147-A177-3AD203B41FA5}">
                      <a16:colId xmlns:a16="http://schemas.microsoft.com/office/drawing/2014/main" val="20001"/>
                    </a:ext>
                  </a:extLst>
                </a:gridCol>
                <a:gridCol w="2455747">
                  <a:extLst>
                    <a:ext uri="{9D8B030D-6E8A-4147-A177-3AD203B41FA5}">
                      <a16:colId xmlns:a16="http://schemas.microsoft.com/office/drawing/2014/main" val="20002"/>
                    </a:ext>
                  </a:extLst>
                </a:gridCol>
              </a:tblGrid>
              <a:tr h="11077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 1</a:t>
                      </a:r>
                      <a:r>
                        <a:rPr lang="fr-FR" sz="1600" baseline="30000" dirty="0"/>
                        <a:t>ère</a:t>
                      </a:r>
                      <a:r>
                        <a:rPr lang="fr-FR" sz="1600" dirty="0"/>
                        <a:t> G : naturelle</a:t>
                      </a:r>
                      <a:r>
                        <a:rPr lang="fr-FR" sz="1600"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aseline="0" dirty="0"/>
                        <a:t>T ½ vie courte </a:t>
                      </a:r>
                      <a:endParaRPr lang="fr-FR"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 2</a:t>
                      </a:r>
                      <a:r>
                        <a:rPr lang="fr-FR" sz="1600" baseline="30000" dirty="0"/>
                        <a:t>ème</a:t>
                      </a:r>
                      <a:r>
                        <a:rPr lang="fr-FR" sz="1600" dirty="0"/>
                        <a:t>G: semi</a:t>
                      </a:r>
                      <a:r>
                        <a:rPr lang="fr-FR" sz="1600" baseline="0" dirty="0"/>
                        <a:t> </a:t>
                      </a:r>
                      <a:endParaRPr lang="fr-FR"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synthétique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aseline="0" dirty="0"/>
                        <a:t> T ½ vie intermédiaire  </a:t>
                      </a:r>
                      <a:endParaRPr lang="fr-FR"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3</a:t>
                      </a:r>
                      <a:r>
                        <a:rPr lang="fr-FR" sz="1600" baseline="30000" dirty="0"/>
                        <a:t>ème</a:t>
                      </a:r>
                      <a:r>
                        <a:rPr lang="fr-FR" sz="1600" dirty="0"/>
                        <a:t> G:semi</a:t>
                      </a:r>
                      <a:r>
                        <a:rPr lang="fr-FR" sz="1600" baseline="0" dirty="0"/>
                        <a:t> </a:t>
                      </a:r>
                      <a:endParaRPr lang="fr-FR"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Synthétique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aseline="0" dirty="0"/>
                        <a:t>T ½ vie longue </a:t>
                      </a:r>
                      <a:endParaRPr lang="fr-FR"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p>
                  </a:txBody>
                  <a:tcPr/>
                </a:tc>
                <a:extLst>
                  <a:ext uri="{0D108BD9-81ED-4DB2-BD59-A6C34878D82A}">
                    <a16:rowId xmlns:a16="http://schemas.microsoft.com/office/drawing/2014/main" val="10000"/>
                  </a:ext>
                </a:extLst>
              </a:tr>
              <a:tr h="1623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t>Chlortétracycline</a:t>
                      </a:r>
                      <a:endParaRPr lang="fr-FR"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t>Oxytétracycline</a:t>
                      </a:r>
                      <a:endParaRPr lang="fr-FR"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Tétracycline</a:t>
                      </a:r>
                    </a:p>
                    <a:p>
                      <a:pPr marL="0" marR="0" lvl="0" indent="0" algn="l" defTabSz="914400" rtl="0" eaLnBrk="1" fontAlgn="auto" latinLnBrk="0" hangingPunct="1">
                        <a:lnSpc>
                          <a:spcPct val="100000"/>
                        </a:lnSpc>
                        <a:spcBef>
                          <a:spcPts val="0"/>
                        </a:spcBef>
                        <a:spcAft>
                          <a:spcPts val="0"/>
                        </a:spcAft>
                        <a:buClrTx/>
                        <a:buSzTx/>
                        <a:buFontTx/>
                        <a:buChar char="-"/>
                        <a:tabLst/>
                        <a:defRPr/>
                      </a:pPr>
                      <a:endParaRPr lang="fr-FR" sz="1600" dirty="0"/>
                    </a:p>
                    <a:p>
                      <a:endParaRPr lang="fr-FR"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 </a:t>
                      </a:r>
                      <a:r>
                        <a:rPr lang="fr-FR" sz="1600" dirty="0" err="1"/>
                        <a:t>Lymécycline</a:t>
                      </a:r>
                      <a:endParaRPr lang="fr-FR"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baseline="0" dirty="0"/>
                        <a:t> </a:t>
                      </a:r>
                      <a:r>
                        <a:rPr lang="fr-FR" sz="1600" baseline="0" dirty="0" err="1"/>
                        <a:t>D</a:t>
                      </a:r>
                      <a:r>
                        <a:rPr lang="fr-FR" sz="1600" dirty="0" err="1"/>
                        <a:t>oxycycline</a:t>
                      </a:r>
                      <a:endParaRPr lang="fr-FR" sz="16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 </a:t>
                      </a:r>
                      <a:r>
                        <a:rPr lang="fr-FR" sz="1600" dirty="0" err="1"/>
                        <a:t>Minocycline</a:t>
                      </a:r>
                      <a:endParaRPr lang="fr-FR"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t>Tigécycline</a:t>
                      </a:r>
                      <a:endParaRPr lang="fr-FR" sz="1600" b="1" dirty="0"/>
                    </a:p>
                  </a:txBody>
                  <a:tcPr/>
                </a:tc>
                <a:extLst>
                  <a:ext uri="{0D108BD9-81ED-4DB2-BD59-A6C34878D82A}">
                    <a16:rowId xmlns:a16="http://schemas.microsoft.com/office/drawing/2014/main" val="10001"/>
                  </a:ext>
                </a:extLst>
              </a:tr>
            </a:tbl>
          </a:graphicData>
        </a:graphic>
      </p:graphicFrame>
      <p:sp>
        <p:nvSpPr>
          <p:cNvPr id="10" name="Rectangle 9"/>
          <p:cNvSpPr/>
          <p:nvPr/>
        </p:nvSpPr>
        <p:spPr>
          <a:xfrm>
            <a:off x="357158" y="2000240"/>
            <a:ext cx="3344185" cy="1200329"/>
          </a:xfrm>
          <a:prstGeom prst="rect">
            <a:avLst/>
          </a:prstGeom>
        </p:spPr>
        <p:txBody>
          <a:bodyPr wrap="none">
            <a:spAutoFit/>
          </a:bodyPr>
          <a:lstStyle/>
          <a:p>
            <a:pPr algn="ctr"/>
            <a:r>
              <a:rPr lang="fr-FR" b="1" dirty="0">
                <a:solidFill>
                  <a:schemeClr val="tx1">
                    <a:lumMod val="95000"/>
                    <a:lumOff val="5000"/>
                  </a:schemeClr>
                </a:solidFill>
              </a:rPr>
              <a:t>1</a:t>
            </a:r>
            <a:r>
              <a:rPr lang="fr-FR" b="1" baseline="30000" dirty="0">
                <a:solidFill>
                  <a:schemeClr val="tx1">
                    <a:lumMod val="95000"/>
                    <a:lumOff val="5000"/>
                  </a:schemeClr>
                </a:solidFill>
              </a:rPr>
              <a:t>ière</a:t>
            </a:r>
            <a:r>
              <a:rPr lang="fr-FR" b="1" dirty="0">
                <a:solidFill>
                  <a:schemeClr val="tx1">
                    <a:lumMod val="95000"/>
                    <a:lumOff val="5000"/>
                  </a:schemeClr>
                </a:solidFill>
              </a:rPr>
              <a:t> molécule </a:t>
            </a:r>
            <a:r>
              <a:rPr lang="fr-FR" b="1" dirty="0">
                <a:solidFill>
                  <a:schemeClr val="tx1">
                    <a:lumMod val="95000"/>
                    <a:lumOff val="5000"/>
                  </a:schemeClr>
                </a:solidFill>
                <a:latin typeface="Century Schoolbook"/>
              </a:rPr>
              <a:t>→→</a:t>
            </a:r>
            <a:r>
              <a:rPr lang="fr-FR" dirty="0">
                <a:solidFill>
                  <a:schemeClr val="tx1">
                    <a:lumMod val="95000"/>
                    <a:lumOff val="5000"/>
                  </a:schemeClr>
                </a:solidFill>
              </a:rPr>
              <a:t>isolée   de</a:t>
            </a:r>
          </a:p>
          <a:p>
            <a:pPr algn="ctr"/>
            <a:r>
              <a:rPr lang="fr-FR" dirty="0">
                <a:solidFill>
                  <a:schemeClr val="tx1">
                    <a:lumMod val="95000"/>
                    <a:lumOff val="5000"/>
                  </a:schemeClr>
                </a:solidFill>
              </a:rPr>
              <a:t> </a:t>
            </a:r>
            <a:r>
              <a:rPr lang="fr-FR" dirty="0" err="1">
                <a:solidFill>
                  <a:schemeClr val="tx1">
                    <a:lumMod val="95000"/>
                    <a:lumOff val="5000"/>
                  </a:schemeClr>
                </a:solidFill>
              </a:rPr>
              <a:t>Streptomyces</a:t>
            </a:r>
            <a:endParaRPr lang="fr-FR" dirty="0">
              <a:solidFill>
                <a:schemeClr val="tx1">
                  <a:lumMod val="95000"/>
                  <a:lumOff val="5000"/>
                </a:schemeClr>
              </a:solidFill>
            </a:endParaRPr>
          </a:p>
          <a:p>
            <a:pPr algn="ctr"/>
            <a:r>
              <a:rPr lang="fr-FR" b="1" dirty="0">
                <a:solidFill>
                  <a:schemeClr val="tx1">
                    <a:lumMod val="95000"/>
                    <a:lumOff val="5000"/>
                  </a:schemeClr>
                </a:solidFill>
              </a:rPr>
              <a:t>Structure commune: </a:t>
            </a:r>
          </a:p>
          <a:p>
            <a:pPr algn="ctr"/>
            <a:r>
              <a:rPr lang="fr-FR" dirty="0">
                <a:solidFill>
                  <a:schemeClr val="tx1">
                    <a:lumMod val="95000"/>
                    <a:lumOff val="5000"/>
                  </a:schemeClr>
                </a:solidFill>
              </a:rPr>
              <a:t>4 cycles accolés </a:t>
            </a:r>
          </a:p>
        </p:txBody>
      </p:sp>
      <p:pic>
        <p:nvPicPr>
          <p:cNvPr id="8" name="~PP2072.WAV">
            <a:hlinkClick r:id="" action="ppaction://media"/>
          </p:cNvPr>
          <p:cNvPicPr>
            <a:picLocks noRot="1" noChangeAspect="1"/>
          </p:cNvPicPr>
          <p:nvPr>
            <a:wavAudioFile r:embed="rId2" name="~PP2072.WAV"/>
          </p:nvPr>
        </p:nvPicPr>
        <p:blipFill>
          <a:blip r:embed="rId5"/>
          <a:stretch>
            <a:fillRect/>
          </a:stretch>
        </p:blipFill>
        <p:spPr>
          <a:xfrm>
            <a:off x="8632825" y="6346825"/>
            <a:ext cx="304800" cy="304800"/>
          </a:xfrm>
          <a:prstGeom prst="rect">
            <a:avLst/>
          </a:prstGeom>
        </p:spPr>
      </p:pic>
    </p:spTree>
    <p:custDataLst>
      <p:tags r:id="rId1"/>
    </p:custDataLst>
  </p:cSld>
  <p:clrMapOvr>
    <a:masterClrMapping/>
  </p:clrMapOvr>
  <p:transition advTm="494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3"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457200" y="1600200"/>
            <a:ext cx="8329642" cy="3043246"/>
          </a:xfrm>
        </p:spPr>
        <p:txBody>
          <a:bodyPr>
            <a:normAutofit/>
          </a:bodyPr>
          <a:lstStyle/>
          <a:p>
            <a:pPr algn="ctr">
              <a:buNone/>
            </a:pPr>
            <a:r>
              <a:rPr lang="fr-FR" sz="2000" dirty="0"/>
              <a:t>Action est </a:t>
            </a:r>
            <a:r>
              <a:rPr lang="fr-FR" sz="2000" b="1" dirty="0"/>
              <a:t>bactériostatique</a:t>
            </a:r>
            <a:r>
              <a:rPr lang="fr-FR" sz="2000" dirty="0"/>
              <a:t> par inhibition de la </a:t>
            </a:r>
            <a:r>
              <a:rPr lang="fr-FR" sz="2000" b="1" dirty="0"/>
              <a:t>synthèse protéique: </a:t>
            </a:r>
            <a:r>
              <a:rPr lang="fr-FR" sz="2000" dirty="0"/>
              <a:t>fixation</a:t>
            </a:r>
            <a:r>
              <a:rPr lang="fr-FR" sz="2000" b="1" dirty="0"/>
              <a:t> </a:t>
            </a:r>
            <a:r>
              <a:rPr lang="fr-FR" sz="2000" dirty="0"/>
              <a:t>sur la sous-unité </a:t>
            </a:r>
            <a:r>
              <a:rPr lang="fr-FR" sz="2000" b="1" dirty="0">
                <a:solidFill>
                  <a:schemeClr val="accent3"/>
                </a:solidFill>
              </a:rPr>
              <a:t>30S</a:t>
            </a:r>
            <a:r>
              <a:rPr lang="fr-FR" sz="2000" dirty="0"/>
              <a:t> du ribosome bactérien. La diffusion se fait de façon </a:t>
            </a:r>
            <a:r>
              <a:rPr lang="fr-FR" sz="2000" b="1" dirty="0"/>
              <a:t>passive</a:t>
            </a:r>
            <a:r>
              <a:rPr lang="fr-FR" sz="2000" dirty="0"/>
              <a:t> par la paroi des bactéries </a:t>
            </a:r>
            <a:r>
              <a:rPr lang="fr-FR" sz="2000" b="1" dirty="0"/>
              <a:t>Gram – </a:t>
            </a:r>
            <a:r>
              <a:rPr lang="fr-FR" sz="2000" dirty="0"/>
              <a:t>alors qu’elle nécessite un </a:t>
            </a:r>
            <a:r>
              <a:rPr lang="fr-FR" sz="2000" b="1" dirty="0"/>
              <a:t>transport actif </a:t>
            </a:r>
            <a:r>
              <a:rPr lang="fr-FR" sz="2000" dirty="0"/>
              <a:t>énergie-dépendant pour les bactéries </a:t>
            </a:r>
            <a:r>
              <a:rPr lang="fr-FR" sz="2000" b="1" dirty="0"/>
              <a:t>Gram +</a:t>
            </a:r>
            <a:endParaRPr lang="fr-FR" b="1" dirty="0"/>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2- Mécanisme d’action </a:t>
            </a:r>
          </a:p>
        </p:txBody>
      </p:sp>
      <p:sp>
        <p:nvSpPr>
          <p:cNvPr id="27650" name="AutoShape 2" descr="Résultat de recherche d'images pour &quot;mecanisme d'action des betalactamin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7652" name="AutoShape 4" descr="Résultat de recherche d'images pour &quot;mecanisme d'action des betalactamines&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Rectangle à coins arrondis 9"/>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pic>
        <p:nvPicPr>
          <p:cNvPr id="11" name="Picture 2"/>
          <p:cNvPicPr>
            <a:picLocks noChangeAspect="1" noChangeArrowheads="1"/>
          </p:cNvPicPr>
          <p:nvPr/>
        </p:nvPicPr>
        <p:blipFill>
          <a:blip r:embed="rId3" cstate="print"/>
          <a:srcRect/>
          <a:stretch>
            <a:fillRect/>
          </a:stretch>
        </p:blipFill>
        <p:spPr bwMode="auto">
          <a:xfrm>
            <a:off x="2714612" y="3714752"/>
            <a:ext cx="4161043" cy="2000264"/>
          </a:xfrm>
          <a:prstGeom prst="rect">
            <a:avLst/>
          </a:prstGeom>
          <a:noFill/>
          <a:ln w="9525">
            <a:noFill/>
            <a:miter lim="800000"/>
            <a:headEnd/>
            <a:tailEnd/>
          </a:ln>
        </p:spPr>
      </p:pic>
      <p:pic>
        <p:nvPicPr>
          <p:cNvPr id="8" name="~PP83.WAV">
            <a:hlinkClick r:id="" action="ppaction://media"/>
          </p:cNvPr>
          <p:cNvPicPr>
            <a:picLocks noRot="1" noChangeAspect="1"/>
          </p:cNvPicPr>
          <p:nvPr>
            <a:wavAudioFile r:embed="rId1" name="~PP83.WAV"/>
          </p:nvPr>
        </p:nvPicPr>
        <p:blipFill>
          <a:blip r:embed="rId4"/>
          <a:stretch>
            <a:fillRect/>
          </a:stretch>
        </p:blipFill>
        <p:spPr>
          <a:xfrm>
            <a:off x="8632825" y="6346825"/>
            <a:ext cx="304800" cy="304800"/>
          </a:xfrm>
          <a:prstGeom prst="rect">
            <a:avLst/>
          </a:prstGeom>
        </p:spPr>
      </p:pic>
    </p:spTree>
  </p:cSld>
  <p:clrMapOvr>
    <a:masterClrMapping/>
  </p:clrMapOvr>
  <p:transition advTm="307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57224" y="-357214"/>
            <a:ext cx="7467600" cy="1143000"/>
          </a:xfrm>
        </p:spPr>
        <p:txBody>
          <a:bodyPr/>
          <a:lstStyle/>
          <a:p>
            <a:pPr algn="ctr"/>
            <a:r>
              <a:rPr lang="fr-FR" dirty="0"/>
              <a:t>I- généralités</a:t>
            </a:r>
          </a:p>
        </p:txBody>
      </p:sp>
      <p:sp>
        <p:nvSpPr>
          <p:cNvPr id="5" name="Rectangle à coins arrondis 4"/>
          <p:cNvSpPr/>
          <p:nvPr/>
        </p:nvSpPr>
        <p:spPr>
          <a:xfrm>
            <a:off x="3071802" y="1000108"/>
            <a:ext cx="2928958"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2- Critères de choix de l’antibiothérapie </a:t>
            </a:r>
          </a:p>
        </p:txBody>
      </p:sp>
      <p:sp>
        <p:nvSpPr>
          <p:cNvPr id="6" name="Ellipse 5"/>
          <p:cNvSpPr/>
          <p:nvPr/>
        </p:nvSpPr>
        <p:spPr>
          <a:xfrm>
            <a:off x="142844" y="2143116"/>
            <a:ext cx="2714644" cy="10715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1- Type de l’infection et son intensité</a:t>
            </a:r>
          </a:p>
        </p:txBody>
      </p:sp>
      <p:sp>
        <p:nvSpPr>
          <p:cNvPr id="7" name="Rectangle à coins arrondis 6"/>
          <p:cNvSpPr/>
          <p:nvPr/>
        </p:nvSpPr>
        <p:spPr>
          <a:xfrm>
            <a:off x="2928926" y="1928802"/>
            <a:ext cx="5643602" cy="15001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p>
          <a:p>
            <a:pPr algn="ctr"/>
            <a:r>
              <a:rPr lang="fr-FR" dirty="0"/>
              <a:t>Evaluation du risque infectieux: instauration ou non d’une antibiothérapie</a:t>
            </a:r>
          </a:p>
          <a:p>
            <a:pPr algn="ctr"/>
            <a:r>
              <a:rPr lang="fr-FR" dirty="0"/>
              <a:t>Sévérité de l’infection: monothérapie ou bithérapie</a:t>
            </a:r>
          </a:p>
          <a:p>
            <a:pPr algn="ctr"/>
            <a:endParaRPr lang="fr-FR" dirty="0"/>
          </a:p>
          <a:p>
            <a:pPr algn="ctr"/>
            <a:r>
              <a:rPr lang="fr-FR" dirty="0"/>
              <a:t> </a:t>
            </a:r>
          </a:p>
        </p:txBody>
      </p:sp>
      <p:sp>
        <p:nvSpPr>
          <p:cNvPr id="8" name="Ellipse 7"/>
          <p:cNvSpPr/>
          <p:nvPr/>
        </p:nvSpPr>
        <p:spPr>
          <a:xfrm>
            <a:off x="71438" y="4286256"/>
            <a:ext cx="2857488" cy="11430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2- Germe en cause</a:t>
            </a:r>
          </a:p>
        </p:txBody>
      </p:sp>
      <p:sp>
        <p:nvSpPr>
          <p:cNvPr id="9" name="Rectangle à coins arrondis 8"/>
          <p:cNvSpPr/>
          <p:nvPr/>
        </p:nvSpPr>
        <p:spPr>
          <a:xfrm>
            <a:off x="3143240" y="4000504"/>
            <a:ext cx="5643602" cy="22860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a:p>
            <a:pPr algn="ctr"/>
            <a:endParaRPr lang="fr-FR" dirty="0"/>
          </a:p>
          <a:p>
            <a:pPr algn="ctr"/>
            <a:r>
              <a:rPr lang="fr-FR" dirty="0">
                <a:solidFill>
                  <a:schemeClr val="accent3"/>
                </a:solidFill>
              </a:rPr>
              <a:t>Antibiothérapie probabiliste: </a:t>
            </a:r>
            <a:r>
              <a:rPr lang="fr-FR" dirty="0">
                <a:solidFill>
                  <a:schemeClr val="tx1"/>
                </a:solidFill>
              </a:rPr>
              <a:t>prédiction du germe  si </a:t>
            </a:r>
            <a:r>
              <a:rPr lang="fr-FR" dirty="0"/>
              <a:t>infections graves ou communautaires ex: les germes en cause des infections </a:t>
            </a:r>
            <a:r>
              <a:rPr lang="fr-FR" dirty="0" err="1"/>
              <a:t>odontologiques</a:t>
            </a:r>
            <a:r>
              <a:rPr lang="fr-FR" dirty="0"/>
              <a:t> sont les </a:t>
            </a:r>
            <a:r>
              <a:rPr lang="fr-FR" b="1" dirty="0"/>
              <a:t>streptocoques</a:t>
            </a:r>
            <a:r>
              <a:rPr lang="fr-FR" dirty="0"/>
              <a:t> et les bactéries </a:t>
            </a:r>
            <a:r>
              <a:rPr lang="fr-FR" b="1" dirty="0"/>
              <a:t>anaérobies </a:t>
            </a:r>
          </a:p>
          <a:p>
            <a:pPr algn="ctr"/>
            <a:r>
              <a:rPr lang="fr-FR" dirty="0">
                <a:solidFill>
                  <a:schemeClr val="accent3"/>
                </a:solidFill>
              </a:rPr>
              <a:t>Antibiogramme: </a:t>
            </a:r>
            <a:r>
              <a:rPr lang="fr-FR" dirty="0"/>
              <a:t>identification du germe et de ses résistances et prescription d’ATB spécifique</a:t>
            </a:r>
          </a:p>
          <a:p>
            <a:pPr algn="ctr"/>
            <a:endParaRPr lang="fr-FR" dirty="0"/>
          </a:p>
          <a:p>
            <a:pPr algn="ctr"/>
            <a:r>
              <a:rPr lang="fr-FR" dirty="0"/>
              <a:t> </a:t>
            </a:r>
          </a:p>
        </p:txBody>
      </p:sp>
      <p:pic>
        <p:nvPicPr>
          <p:cNvPr id="10" name="~PP2304.WAV">
            <a:hlinkClick r:id="" action="ppaction://media"/>
          </p:cNvPr>
          <p:cNvPicPr>
            <a:picLocks noRot="1" noChangeAspect="1"/>
          </p:cNvPicPr>
          <p:nvPr>
            <a:wavAudioFile r:embed="rId2" name="~PP2304.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1225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trips(down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trips(downLeft)">
                                      <p:cBhvr>
                                        <p:cTn id="19" dur="500"/>
                                        <p:tgtEl>
                                          <p:spTgt spid="8"/>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3"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642910" y="1714488"/>
            <a:ext cx="7467600" cy="3759332"/>
          </a:xfrm>
        </p:spPr>
        <p:txBody>
          <a:bodyPr>
            <a:normAutofit/>
          </a:bodyPr>
          <a:lstStyle/>
          <a:p>
            <a:pPr algn="ctr">
              <a:buNone/>
            </a:pPr>
            <a:r>
              <a:rPr lang="fr-FR" dirty="0"/>
              <a:t>Le spectre d’activité des cyclines est large, voire </a:t>
            </a:r>
            <a:r>
              <a:rPr lang="fr-FR" b="1" dirty="0"/>
              <a:t>trop large </a:t>
            </a:r>
            <a:r>
              <a:rPr lang="fr-FR" dirty="0"/>
              <a:t>d’où l’apparition de </a:t>
            </a:r>
            <a:r>
              <a:rPr lang="fr-FR" b="1" dirty="0"/>
              <a:t>résistances</a:t>
            </a:r>
            <a:r>
              <a:rPr lang="fr-FR" dirty="0"/>
              <a:t> via une utilisation intensive dans les années passées. Efficacité sur les </a:t>
            </a:r>
            <a:r>
              <a:rPr lang="fr-FR" dirty="0" err="1"/>
              <a:t>cocci</a:t>
            </a:r>
            <a:r>
              <a:rPr lang="fr-FR" dirty="0"/>
              <a:t> à </a:t>
            </a:r>
            <a:r>
              <a:rPr lang="fr-FR" b="1" dirty="0">
                <a:solidFill>
                  <a:srgbClr val="00B050"/>
                </a:solidFill>
              </a:rPr>
              <a:t>Gram +</a:t>
            </a:r>
            <a:r>
              <a:rPr lang="fr-FR" dirty="0"/>
              <a:t>, les bactéries </a:t>
            </a:r>
            <a:r>
              <a:rPr lang="fr-FR" b="1" dirty="0">
                <a:solidFill>
                  <a:srgbClr val="00B050"/>
                </a:solidFill>
              </a:rPr>
              <a:t>aérobies</a:t>
            </a:r>
            <a:r>
              <a:rPr lang="fr-FR" dirty="0"/>
              <a:t> à Gram + et </a:t>
            </a:r>
            <a:r>
              <a:rPr lang="fr-FR" b="1" dirty="0">
                <a:solidFill>
                  <a:srgbClr val="00B050"/>
                </a:solidFill>
              </a:rPr>
              <a:t>anaérobies </a:t>
            </a:r>
            <a:r>
              <a:rPr lang="fr-FR" dirty="0"/>
              <a:t>à Gram + ainsi que les </a:t>
            </a:r>
            <a:r>
              <a:rPr lang="fr-FR" b="1" dirty="0">
                <a:solidFill>
                  <a:srgbClr val="00B050"/>
                </a:solidFill>
              </a:rPr>
              <a:t>bacilles à Gram + et Gram -</a:t>
            </a:r>
            <a:endParaRPr lang="fr-FR" sz="1900" b="1" dirty="0">
              <a:solidFill>
                <a:srgbClr val="00B050"/>
              </a:solidFill>
            </a:endParaRPr>
          </a:p>
        </p:txBody>
      </p:sp>
      <p:sp>
        <p:nvSpPr>
          <p:cNvPr id="5" name="Rectangle 4"/>
          <p:cNvSpPr/>
          <p:nvPr/>
        </p:nvSpPr>
        <p:spPr>
          <a:xfrm>
            <a:off x="2857488" y="1000108"/>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3- Spectre d’activité</a:t>
            </a:r>
          </a:p>
        </p:txBody>
      </p:sp>
      <p:sp>
        <p:nvSpPr>
          <p:cNvPr id="7" name="Rectangle à coins arrondis 6"/>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pic>
        <p:nvPicPr>
          <p:cNvPr id="8" name="~PP3364.WAV">
            <a:hlinkClick r:id="" action="ppaction://media"/>
          </p:cNvPr>
          <p:cNvPicPr>
            <a:picLocks noRot="1" noChangeAspect="1"/>
          </p:cNvPicPr>
          <p:nvPr>
            <a:wavAudioFile r:embed="rId1" name="~PP3364.WAV"/>
          </p:nvPr>
        </p:nvPicPr>
        <p:blipFill>
          <a:blip r:embed="rId3"/>
          <a:stretch>
            <a:fillRect/>
          </a:stretch>
        </p:blipFill>
        <p:spPr>
          <a:xfrm>
            <a:off x="8632825" y="6346825"/>
            <a:ext cx="304800" cy="304800"/>
          </a:xfrm>
          <a:prstGeom prst="rect">
            <a:avLst/>
          </a:prstGeom>
        </p:spPr>
      </p:pic>
    </p:spTree>
  </p:cSld>
  <p:clrMapOvr>
    <a:masterClrMapping/>
  </p:clrMapOvr>
  <p:transition advTm="247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488" y="1071546"/>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4- Propriétés pharmacocinétiques</a:t>
            </a:r>
          </a:p>
        </p:txBody>
      </p:sp>
      <p:sp>
        <p:nvSpPr>
          <p:cNvPr id="6" name="Rectangle à coins arrondis 5"/>
          <p:cNvSpPr/>
          <p:nvPr/>
        </p:nvSpPr>
        <p:spPr>
          <a:xfrm>
            <a:off x="642910" y="1714488"/>
            <a:ext cx="7858180" cy="4500594"/>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b="1" dirty="0">
                <a:solidFill>
                  <a:srgbClr val="0070C0"/>
                </a:solidFill>
              </a:rPr>
              <a:t>Absorption: </a:t>
            </a:r>
            <a:r>
              <a:rPr lang="fr-FR" dirty="0"/>
              <a:t>par voie orale des molécules semi-synthétiques est </a:t>
            </a:r>
            <a:r>
              <a:rPr lang="fr-FR" b="1" dirty="0"/>
              <a:t>quasi complète</a:t>
            </a:r>
            <a:r>
              <a:rPr lang="fr-FR" dirty="0"/>
              <a:t>.</a:t>
            </a:r>
          </a:p>
          <a:p>
            <a:pPr algn="ctr"/>
            <a:r>
              <a:rPr lang="fr-FR" b="1" dirty="0">
                <a:solidFill>
                  <a:srgbClr val="0070C0"/>
                </a:solidFill>
              </a:rPr>
              <a:t>Distribution: </a:t>
            </a:r>
            <a:r>
              <a:rPr lang="fr-FR" dirty="0"/>
              <a:t>La </a:t>
            </a:r>
            <a:r>
              <a:rPr lang="fr-FR" b="1" dirty="0"/>
              <a:t>diffusion tissulaire </a:t>
            </a:r>
            <a:r>
              <a:rPr lang="fr-FR" dirty="0"/>
              <a:t>et la pénétration </a:t>
            </a:r>
            <a:r>
              <a:rPr lang="fr-FR" b="1" dirty="0"/>
              <a:t>intracellulaire </a:t>
            </a:r>
            <a:r>
              <a:rPr lang="fr-FR" dirty="0"/>
              <a:t>sont très élevées. On retrouve ainsi une concentration active dans le lait maternel, la salive, le tissu osseux, les tissus minéralisés en formation et les cellules tumorales</a:t>
            </a:r>
          </a:p>
          <a:p>
            <a:pPr algn="ctr"/>
            <a:r>
              <a:rPr lang="fr-FR" b="1" dirty="0">
                <a:solidFill>
                  <a:srgbClr val="0070C0"/>
                </a:solidFill>
              </a:rPr>
              <a:t>Elimination: </a:t>
            </a:r>
            <a:r>
              <a:rPr lang="fr-FR" dirty="0"/>
              <a:t>La d</a:t>
            </a:r>
            <a:r>
              <a:rPr lang="fr-FR" b="1" dirty="0"/>
              <a:t>emi-vie </a:t>
            </a:r>
            <a:r>
              <a:rPr lang="fr-FR" dirty="0"/>
              <a:t>d’élimination est de l’ordre de </a:t>
            </a:r>
            <a:r>
              <a:rPr lang="fr-FR" b="1" dirty="0"/>
              <a:t>18 heures </a:t>
            </a:r>
            <a:r>
              <a:rPr lang="fr-FR" dirty="0"/>
              <a:t>et l’élimination se fait par </a:t>
            </a:r>
            <a:r>
              <a:rPr lang="fr-FR" b="1" dirty="0"/>
              <a:t>voie biliaire</a:t>
            </a:r>
          </a:p>
          <a:p>
            <a:pPr algn="ctr"/>
            <a:endParaRPr lang="fr-FR" dirty="0"/>
          </a:p>
        </p:txBody>
      </p:sp>
      <p:sp>
        <p:nvSpPr>
          <p:cNvPr id="8" name="Rectangle à coins arrondis 7"/>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pic>
        <p:nvPicPr>
          <p:cNvPr id="7" name="~PP3987.WAV">
            <a:hlinkClick r:id="" action="ppaction://media"/>
          </p:cNvPr>
          <p:cNvPicPr>
            <a:picLocks noRot="1" noChangeAspect="1"/>
          </p:cNvPicPr>
          <p:nvPr>
            <a:wavAudioFile r:embed="rId1" name="~PP3987.WAV"/>
          </p:nvPr>
        </p:nvPicPr>
        <p:blipFill>
          <a:blip r:embed="rId3"/>
          <a:stretch>
            <a:fillRect/>
          </a:stretch>
        </p:blipFill>
        <p:spPr>
          <a:xfrm>
            <a:off x="8632825" y="6346825"/>
            <a:ext cx="304800" cy="304800"/>
          </a:xfrm>
          <a:prstGeom prst="rect">
            <a:avLst/>
          </a:prstGeom>
        </p:spPr>
      </p:pic>
    </p:spTree>
  </p:cSld>
  <p:clrMapOvr>
    <a:masterClrMapping/>
  </p:clrMapOvr>
  <p:transition advTm="374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8" presetClass="entr" presetSubtype="1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strips(down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7"/>
                </p:tgtEl>
              </p:cMediaNode>
            </p:audio>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488" y="1142984"/>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5- Indications </a:t>
            </a:r>
          </a:p>
        </p:txBody>
      </p:sp>
      <p:sp>
        <p:nvSpPr>
          <p:cNvPr id="6" name="Rectangle à coins arrondis 5"/>
          <p:cNvSpPr/>
          <p:nvPr/>
        </p:nvSpPr>
        <p:spPr>
          <a:xfrm>
            <a:off x="500034" y="2143116"/>
            <a:ext cx="7858180" cy="207170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Les cyclines trouvent une seule indication en odontologie. La </a:t>
            </a:r>
            <a:r>
              <a:rPr lang="fr-FR" b="1" dirty="0" err="1">
                <a:solidFill>
                  <a:srgbClr val="00B050"/>
                </a:solidFill>
              </a:rPr>
              <a:t>doxycycline</a:t>
            </a:r>
            <a:r>
              <a:rPr lang="fr-FR" dirty="0"/>
              <a:t> est prescrite à une posologie de </a:t>
            </a:r>
            <a:r>
              <a:rPr lang="fr-FR" b="1" dirty="0"/>
              <a:t>200mg/j </a:t>
            </a:r>
            <a:r>
              <a:rPr lang="fr-FR" dirty="0"/>
              <a:t>en une prise unique pendant </a:t>
            </a:r>
            <a:r>
              <a:rPr lang="fr-FR" b="1" dirty="0"/>
              <a:t>14 jours </a:t>
            </a:r>
            <a:r>
              <a:rPr lang="fr-FR" dirty="0"/>
              <a:t>dans le traitement de la </a:t>
            </a:r>
            <a:r>
              <a:rPr lang="fr-FR" b="1" dirty="0"/>
              <a:t>parodontite agressive juvénile</a:t>
            </a:r>
            <a:r>
              <a:rPr lang="fr-FR" dirty="0"/>
              <a:t> localisée</a:t>
            </a:r>
          </a:p>
        </p:txBody>
      </p:sp>
      <p:sp>
        <p:nvSpPr>
          <p:cNvPr id="9" name="Rectangle à coins arrondis 8"/>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pic>
        <p:nvPicPr>
          <p:cNvPr id="7" name="~PP1244.WAV">
            <a:hlinkClick r:id="" action="ppaction://media"/>
          </p:cNvPr>
          <p:cNvPicPr>
            <a:picLocks noRot="1" noChangeAspect="1"/>
          </p:cNvPicPr>
          <p:nvPr>
            <a:wavAudioFile r:embed="rId1" name="~PP1244.WAV"/>
          </p:nvPr>
        </p:nvPicPr>
        <p:blipFill>
          <a:blip r:embed="rId3"/>
          <a:stretch>
            <a:fillRect/>
          </a:stretch>
        </p:blipFill>
        <p:spPr>
          <a:xfrm>
            <a:off x="8632825" y="6346825"/>
            <a:ext cx="304800" cy="304800"/>
          </a:xfrm>
          <a:prstGeom prst="rect">
            <a:avLst/>
          </a:prstGeom>
        </p:spPr>
      </p:pic>
    </p:spTree>
  </p:cSld>
  <p:clrMapOvr>
    <a:masterClrMapping/>
  </p:clrMapOvr>
  <p:transition advTm="176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8" presetClass="entr" presetSubtype="1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strips(down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7"/>
                </p:tgtEl>
              </p:cMediaNode>
            </p:audi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488" y="928670"/>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6- Effets indésirables</a:t>
            </a:r>
          </a:p>
        </p:txBody>
      </p:sp>
      <p:sp>
        <p:nvSpPr>
          <p:cNvPr id="7" name="Rectangle à coins arrondis 6"/>
          <p:cNvSpPr/>
          <p:nvPr/>
        </p:nvSpPr>
        <p:spPr>
          <a:xfrm>
            <a:off x="357158" y="1500174"/>
            <a:ext cx="4071966" cy="11430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chemeClr val="accent3"/>
                </a:solidFill>
              </a:rPr>
              <a:t>Dyschromie dentaire ou hypoplasie de l’émail: </a:t>
            </a:r>
            <a:r>
              <a:rPr lang="fr-FR" dirty="0"/>
              <a:t>chez l’enfant de moins de 8 ans ou chez la femme enceinte ou allaitante</a:t>
            </a:r>
          </a:p>
        </p:txBody>
      </p:sp>
      <p:sp>
        <p:nvSpPr>
          <p:cNvPr id="8" name="Rectangle à coins arrondis 7"/>
          <p:cNvSpPr/>
          <p:nvPr/>
        </p:nvSpPr>
        <p:spPr>
          <a:xfrm>
            <a:off x="357158" y="2857496"/>
            <a:ext cx="4000528" cy="1428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Affections gastro-intestinales : </a:t>
            </a:r>
            <a:r>
              <a:rPr lang="fr-FR" dirty="0">
                <a:solidFill>
                  <a:schemeClr val="tx1"/>
                </a:solidFill>
              </a:rPr>
              <a:t>n</a:t>
            </a:r>
            <a:r>
              <a:rPr lang="fr-FR" dirty="0"/>
              <a:t>ausées, </a:t>
            </a:r>
            <a:r>
              <a:rPr lang="fr-FR" dirty="0" err="1"/>
              <a:t>épigastralgies</a:t>
            </a:r>
            <a:r>
              <a:rPr lang="fr-FR" dirty="0"/>
              <a:t>, diarrhée, anorexie, glossite, entérocolite, candidose </a:t>
            </a:r>
            <a:r>
              <a:rPr lang="fr-FR" dirty="0" err="1"/>
              <a:t>oro-génitale</a:t>
            </a:r>
            <a:endParaRPr lang="fr-FR" dirty="0"/>
          </a:p>
        </p:txBody>
      </p:sp>
      <p:sp>
        <p:nvSpPr>
          <p:cNvPr id="9" name="Rectangle à coins arrondis 8"/>
          <p:cNvSpPr/>
          <p:nvPr/>
        </p:nvSpPr>
        <p:spPr>
          <a:xfrm>
            <a:off x="4714876" y="1571612"/>
            <a:ext cx="4071966" cy="18573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Manifestations allergiques: </a:t>
            </a:r>
            <a:r>
              <a:rPr lang="fr-FR" dirty="0">
                <a:solidFill>
                  <a:schemeClr val="tx1"/>
                </a:solidFill>
              </a:rPr>
              <a:t>u</a:t>
            </a:r>
            <a:r>
              <a:rPr lang="fr-FR" dirty="0"/>
              <a:t>rticaire, rash, prurit, œdème de Quincke, réaction anaphylactique, purpura rhumatoïde, péricardite, exacerbation d’un lupus érythémateux existant</a:t>
            </a:r>
          </a:p>
        </p:txBody>
      </p:sp>
      <p:sp>
        <p:nvSpPr>
          <p:cNvPr id="12" name="Rectangle à coins arrondis 11"/>
          <p:cNvSpPr/>
          <p:nvPr/>
        </p:nvSpPr>
        <p:spPr>
          <a:xfrm>
            <a:off x="4929190" y="3929066"/>
            <a:ext cx="3714776" cy="13573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Autres: </a:t>
            </a:r>
            <a:r>
              <a:rPr lang="fr-FR" dirty="0"/>
              <a:t>Dysphagie, œsophagite, ulcérations </a:t>
            </a:r>
            <a:r>
              <a:rPr lang="fr-FR" dirty="0" err="1"/>
              <a:t>oesophagiennes</a:t>
            </a:r>
            <a:r>
              <a:rPr lang="fr-FR" dirty="0"/>
              <a:t>, réaction de photosensibilisation, rash</a:t>
            </a:r>
          </a:p>
        </p:txBody>
      </p:sp>
      <p:sp>
        <p:nvSpPr>
          <p:cNvPr id="11" name="Rectangle à coins arrondis 10"/>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sp>
        <p:nvSpPr>
          <p:cNvPr id="13" name="Rectangle à coins arrondis 12"/>
          <p:cNvSpPr/>
          <p:nvPr/>
        </p:nvSpPr>
        <p:spPr>
          <a:xfrm>
            <a:off x="357158" y="4643446"/>
            <a:ext cx="4000528" cy="1428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chemeClr val="accent3"/>
                </a:solidFill>
              </a:rPr>
              <a:t>Troubles hématologiques : </a:t>
            </a:r>
            <a:r>
              <a:rPr lang="fr-FR" dirty="0"/>
              <a:t>anémie hémolytique, thrombopénie, neutropénie, éosinophilie</a:t>
            </a:r>
          </a:p>
        </p:txBody>
      </p:sp>
      <p:pic>
        <p:nvPicPr>
          <p:cNvPr id="10" name="~PP2450.WAV">
            <a:hlinkClick r:id="" action="ppaction://media"/>
          </p:cNvPr>
          <p:cNvPicPr>
            <a:picLocks noRot="1" noChangeAspect="1"/>
          </p:cNvPicPr>
          <p:nvPr>
            <a:wavAudioFile r:embed="rId2" name="~PP2450.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502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down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trips(down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32"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7" grpId="0" animBg="1"/>
      <p:bldP spid="8" grpId="0" animBg="1"/>
      <p:bldP spid="9"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910" y="500042"/>
            <a:ext cx="2857520" cy="1857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7- Interactions médicamenteuses</a:t>
            </a:r>
          </a:p>
        </p:txBody>
      </p:sp>
      <p:sp>
        <p:nvSpPr>
          <p:cNvPr id="7" name="Rectangle à coins arrondis 6"/>
          <p:cNvSpPr/>
          <p:nvPr/>
        </p:nvSpPr>
        <p:spPr>
          <a:xfrm>
            <a:off x="214282" y="2071678"/>
            <a:ext cx="3714776" cy="450057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0070C0"/>
                </a:solidFill>
              </a:rPr>
              <a:t>+les rétinoïdes : </a:t>
            </a:r>
            <a:r>
              <a:rPr lang="fr-FR" dirty="0"/>
              <a:t>risque d’hypertension intracrânienne </a:t>
            </a:r>
            <a:r>
              <a:rPr lang="fr-FR" dirty="0">
                <a:solidFill>
                  <a:schemeClr val="tx1"/>
                </a:solidFill>
              </a:rPr>
              <a:t>→ CI </a:t>
            </a:r>
          </a:p>
          <a:p>
            <a:pPr algn="ctr"/>
            <a:r>
              <a:rPr lang="fr-FR" dirty="0">
                <a:solidFill>
                  <a:srgbClr val="0070C0"/>
                </a:solidFill>
              </a:rPr>
              <a:t>+</a:t>
            </a:r>
            <a:r>
              <a:rPr lang="fr-FR" dirty="0">
                <a:solidFill>
                  <a:schemeClr val="tx1"/>
                </a:solidFill>
              </a:rPr>
              <a:t> </a:t>
            </a:r>
            <a:r>
              <a:rPr lang="fr-FR" b="1" dirty="0">
                <a:solidFill>
                  <a:srgbClr val="0070C0"/>
                </a:solidFill>
              </a:rPr>
              <a:t>cations de fer, calcium, zinc, magnésium, aluminium et les pansements </a:t>
            </a:r>
            <a:r>
              <a:rPr lang="fr-FR" b="1" dirty="0" err="1">
                <a:solidFill>
                  <a:srgbClr val="0070C0"/>
                </a:solidFill>
              </a:rPr>
              <a:t>anti-acide</a:t>
            </a:r>
            <a:r>
              <a:rPr lang="fr-FR" b="1" dirty="0">
                <a:solidFill>
                  <a:srgbClr val="0070C0"/>
                </a:solidFill>
              </a:rPr>
              <a:t> gastrique : </a:t>
            </a:r>
            <a:r>
              <a:rPr lang="fr-FR" dirty="0"/>
              <a:t>formation de précipités insoluble</a:t>
            </a:r>
            <a:r>
              <a:rPr lang="fr-FR" dirty="0">
                <a:solidFill>
                  <a:schemeClr val="tx1"/>
                </a:solidFill>
              </a:rPr>
              <a:t> →  espacer l</a:t>
            </a:r>
            <a:r>
              <a:rPr lang="fr-FR" dirty="0"/>
              <a:t>es prise de 2 heures</a:t>
            </a:r>
          </a:p>
          <a:p>
            <a:pPr algn="ctr"/>
            <a:r>
              <a:rPr lang="fr-FR" b="1" dirty="0">
                <a:solidFill>
                  <a:srgbClr val="0070C0"/>
                </a:solidFill>
              </a:rPr>
              <a:t>+ anticoagulant oral : </a:t>
            </a:r>
            <a:r>
              <a:rPr lang="fr-FR" dirty="0">
                <a:latin typeface="Century Schoolbook"/>
              </a:rPr>
              <a:t>↓ </a:t>
            </a:r>
            <a:r>
              <a:rPr lang="fr-FR" dirty="0"/>
              <a:t>taux endogène de vitamine K </a:t>
            </a:r>
            <a:r>
              <a:rPr lang="fr-FR" dirty="0">
                <a:latin typeface="Century Schoolbook"/>
              </a:rPr>
              <a:t>→ ↑ </a:t>
            </a:r>
            <a:r>
              <a:rPr lang="fr-FR" dirty="0"/>
              <a:t>l’effet anticoagulant majorant ainsi le risque hémorragique</a:t>
            </a:r>
            <a:endParaRPr lang="fr-FR" dirty="0">
              <a:solidFill>
                <a:schemeClr val="tx1"/>
              </a:solidFill>
            </a:endParaRPr>
          </a:p>
        </p:txBody>
      </p:sp>
      <p:sp>
        <p:nvSpPr>
          <p:cNvPr id="9" name="Rectangle à coins arrondis 8"/>
          <p:cNvSpPr/>
          <p:nvPr/>
        </p:nvSpPr>
        <p:spPr>
          <a:xfrm>
            <a:off x="4643438" y="1857364"/>
            <a:ext cx="3714776" cy="3429024"/>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buFontTx/>
              <a:buChar char="-"/>
            </a:pPr>
            <a:r>
              <a:rPr lang="fr-FR" dirty="0"/>
              <a:t>Antécédent d’hypersensibilité </a:t>
            </a:r>
          </a:p>
          <a:p>
            <a:pPr algn="ctr">
              <a:buFontTx/>
              <a:buChar char="-"/>
            </a:pPr>
            <a:r>
              <a:rPr lang="fr-FR" dirty="0"/>
              <a:t>Enfant de moins de 8 ans, femme enceinte et/ou allaitante. </a:t>
            </a:r>
          </a:p>
          <a:p>
            <a:pPr algn="ctr">
              <a:buFontTx/>
              <a:buChar char="-"/>
            </a:pPr>
            <a:r>
              <a:rPr lang="fr-FR" dirty="0"/>
              <a:t>. </a:t>
            </a:r>
          </a:p>
          <a:p>
            <a:pPr algn="ctr">
              <a:buFontTx/>
              <a:buChar char="-"/>
            </a:pPr>
            <a:r>
              <a:rPr lang="fr-FR" dirty="0"/>
              <a:t>Insuffisance rénale ou hépatique. </a:t>
            </a:r>
          </a:p>
          <a:p>
            <a:pPr algn="ctr">
              <a:buFontTx/>
              <a:buChar char="-"/>
            </a:pPr>
            <a:r>
              <a:rPr lang="fr-FR" dirty="0"/>
              <a:t>Exposition aux rayons UV</a:t>
            </a:r>
          </a:p>
        </p:txBody>
      </p:sp>
      <p:sp>
        <p:nvSpPr>
          <p:cNvPr id="11" name="Rectangle 10"/>
          <p:cNvSpPr/>
          <p:nvPr/>
        </p:nvSpPr>
        <p:spPr>
          <a:xfrm>
            <a:off x="5000628" y="1285860"/>
            <a:ext cx="2857520" cy="571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7030A0"/>
                </a:solidFill>
              </a:rPr>
              <a:t>8- Contre-indications</a:t>
            </a:r>
          </a:p>
        </p:txBody>
      </p:sp>
      <p:sp>
        <p:nvSpPr>
          <p:cNvPr id="10" name="Rectangle à coins arrondis 9"/>
          <p:cNvSpPr/>
          <p:nvPr/>
        </p:nvSpPr>
        <p:spPr>
          <a:xfrm>
            <a:off x="142876" y="214290"/>
            <a:ext cx="2928926" cy="6429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err="1"/>
              <a:t>C-Les</a:t>
            </a:r>
            <a:r>
              <a:rPr lang="fr-FR" b="1" dirty="0"/>
              <a:t> cyclines</a:t>
            </a:r>
          </a:p>
        </p:txBody>
      </p:sp>
      <p:pic>
        <p:nvPicPr>
          <p:cNvPr id="8" name="~PP1824.WAV">
            <a:hlinkClick r:id="" action="ppaction://media"/>
          </p:cNvPr>
          <p:cNvPicPr>
            <a:picLocks noRot="1" noChangeAspect="1"/>
          </p:cNvPicPr>
          <p:nvPr>
            <a:wavAudioFile r:embed="rId2" name="~PP1824.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730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7" fill="hold" display="0">
                  <p:stCondLst>
                    <p:cond delay="indefinite"/>
                  </p:stCondLst>
                  <p:endCondLst>
                    <p:cond evt="onPrev" delay="0">
                      <p:tgtEl>
                        <p:sldTgt/>
                      </p:tgtEl>
                    </p:cond>
                    <p:cond evt="onStopAudio" delay="0">
                      <p:tgtEl>
                        <p:sldTgt/>
                      </p:tgtEl>
                    </p:cond>
                  </p:endCondLst>
                </p:cTn>
                <p:tgtEl>
                  <p:spTgt spid="8"/>
                </p:tgtEl>
              </p:cMediaNode>
            </p:audio>
          </p:childTnLst>
        </p:cTn>
      </p:par>
    </p:tnLst>
    <p:bldLst>
      <p:bldP spid="7"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0" y="-24"/>
            <a:ext cx="9100226" cy="6858024"/>
          </a:xfrm>
          <a:prstGeom prst="rect">
            <a:avLst/>
          </a:prstGeom>
          <a:noFill/>
          <a:ln w="9525">
            <a:noFill/>
            <a:miter lim="800000"/>
            <a:headEnd/>
            <a:tailEnd/>
          </a:ln>
          <a:effectLst/>
        </p:spPr>
      </p:pic>
      <p:pic>
        <p:nvPicPr>
          <p:cNvPr id="3" name="~PP2248.WAV">
            <a:hlinkClick r:id="" action="ppaction://media"/>
          </p:cNvPr>
          <p:cNvPicPr>
            <a:picLocks noRot="1" noChangeAspect="1"/>
          </p:cNvPicPr>
          <p:nvPr>
            <a:wavAudioFile r:embed="rId1" name="~PP2248.WAV"/>
          </p:nvPr>
        </p:nvPicPr>
        <p:blipFill>
          <a:blip r:embed="rId4"/>
          <a:stretch>
            <a:fillRect/>
          </a:stretch>
        </p:blipFill>
        <p:spPr>
          <a:xfrm>
            <a:off x="8632825" y="6346825"/>
            <a:ext cx="304800" cy="304800"/>
          </a:xfrm>
          <a:prstGeom prst="rect">
            <a:avLst/>
          </a:prstGeom>
        </p:spPr>
      </p:pic>
    </p:spTree>
  </p:cSld>
  <p:clrMapOvr>
    <a:masterClrMapping/>
  </p:clrMapOvr>
  <p:transition advTm="208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785786" y="-214338"/>
            <a:ext cx="7467600" cy="1143000"/>
          </a:xfrm>
        </p:spPr>
        <p:txBody>
          <a:bodyPr/>
          <a:lstStyle/>
          <a:p>
            <a:pPr algn="ctr"/>
            <a:r>
              <a:rPr lang="fr-FR" dirty="0"/>
              <a:t>I- généralités</a:t>
            </a:r>
          </a:p>
        </p:txBody>
      </p:sp>
      <p:sp>
        <p:nvSpPr>
          <p:cNvPr id="5" name="Rectangle à coins arrondis 4"/>
          <p:cNvSpPr/>
          <p:nvPr/>
        </p:nvSpPr>
        <p:spPr>
          <a:xfrm>
            <a:off x="3143240" y="1142984"/>
            <a:ext cx="2928958"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2- Critères de choix de l’antibiothérapie </a:t>
            </a:r>
          </a:p>
        </p:txBody>
      </p:sp>
      <p:sp>
        <p:nvSpPr>
          <p:cNvPr id="6" name="Ellipse 5"/>
          <p:cNvSpPr/>
          <p:nvPr/>
        </p:nvSpPr>
        <p:spPr>
          <a:xfrm>
            <a:off x="142844" y="2143116"/>
            <a:ext cx="2714644" cy="107157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3- Facteurs liés au médicament </a:t>
            </a:r>
          </a:p>
        </p:txBody>
      </p:sp>
      <p:sp>
        <p:nvSpPr>
          <p:cNvPr id="7" name="Rectangle à coins arrondis 6"/>
          <p:cNvSpPr/>
          <p:nvPr/>
        </p:nvSpPr>
        <p:spPr>
          <a:xfrm>
            <a:off x="3000364" y="1928802"/>
            <a:ext cx="5643602" cy="192882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a:p>
            <a:pPr algn="ctr"/>
            <a:endParaRPr lang="fr-FR" dirty="0"/>
          </a:p>
          <a:p>
            <a:pPr algn="ctr">
              <a:buFontTx/>
              <a:buChar char="-"/>
            </a:pPr>
            <a:r>
              <a:rPr lang="fr-FR" dirty="0"/>
              <a:t> Le spectre d’activité</a:t>
            </a:r>
          </a:p>
          <a:p>
            <a:pPr algn="ctr">
              <a:buFontTx/>
              <a:buChar char="-"/>
            </a:pPr>
            <a:r>
              <a:rPr lang="fr-FR" dirty="0"/>
              <a:t>La </a:t>
            </a:r>
            <a:r>
              <a:rPr lang="fr-FR" dirty="0" err="1"/>
              <a:t>biosiponibilité</a:t>
            </a:r>
            <a:endParaRPr lang="fr-FR" dirty="0"/>
          </a:p>
          <a:p>
            <a:pPr algn="ctr">
              <a:buFontTx/>
              <a:buChar char="-"/>
            </a:pPr>
            <a:r>
              <a:rPr lang="fr-FR" dirty="0"/>
              <a:t>La diffusion tissulaire: </a:t>
            </a:r>
            <a:r>
              <a:rPr lang="fr-FR" b="1" i="1" dirty="0"/>
              <a:t> </a:t>
            </a:r>
            <a:r>
              <a:rPr lang="fr-FR" i="1" dirty="0"/>
              <a:t>Tissus durs (os mandibulaires, maxillaires, alvéolaires), Tissus mous (gingivaux, jugaux, linguaux, etc.) </a:t>
            </a:r>
            <a:endParaRPr lang="fr-FR" dirty="0"/>
          </a:p>
          <a:p>
            <a:pPr algn="ctr">
              <a:buFontTx/>
              <a:buChar char="-"/>
            </a:pPr>
            <a:r>
              <a:rPr lang="fr-FR" dirty="0"/>
              <a:t>Tolérance et profil d’effets indésirables</a:t>
            </a:r>
          </a:p>
          <a:p>
            <a:pPr algn="ctr">
              <a:buFontTx/>
              <a:buChar char="-"/>
            </a:pPr>
            <a:r>
              <a:rPr lang="fr-FR" dirty="0"/>
              <a:t>Cout du traitement</a:t>
            </a:r>
          </a:p>
          <a:p>
            <a:pPr algn="ctr">
              <a:buFontTx/>
              <a:buChar char="-"/>
            </a:pPr>
            <a:endParaRPr lang="fr-FR" dirty="0"/>
          </a:p>
          <a:p>
            <a:pPr algn="ctr"/>
            <a:endParaRPr lang="fr-FR" dirty="0"/>
          </a:p>
        </p:txBody>
      </p:sp>
      <p:sp>
        <p:nvSpPr>
          <p:cNvPr id="8" name="Ellipse 7"/>
          <p:cNvSpPr/>
          <p:nvPr/>
        </p:nvSpPr>
        <p:spPr>
          <a:xfrm>
            <a:off x="71438" y="4286256"/>
            <a:ext cx="2857488" cy="92869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4- Facteurs liés au terrain</a:t>
            </a:r>
          </a:p>
        </p:txBody>
      </p:sp>
      <p:sp>
        <p:nvSpPr>
          <p:cNvPr id="9" name="Rectangle à coins arrondis 8"/>
          <p:cNvSpPr/>
          <p:nvPr/>
        </p:nvSpPr>
        <p:spPr>
          <a:xfrm>
            <a:off x="3143240" y="4000504"/>
            <a:ext cx="5643602" cy="22860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a:p>
            <a:pPr algn="ctr"/>
            <a:endParaRPr lang="fr-FR" dirty="0"/>
          </a:p>
          <a:p>
            <a:pPr algn="ctr"/>
            <a:r>
              <a:rPr lang="fr-FR" dirty="0">
                <a:solidFill>
                  <a:schemeClr val="accent3"/>
                </a:solidFill>
              </a:rPr>
              <a:t>État physiopathologique:</a:t>
            </a:r>
          </a:p>
          <a:p>
            <a:pPr algn="ctr">
              <a:buFontTx/>
              <a:buChar char="-"/>
            </a:pPr>
            <a:r>
              <a:rPr lang="fr-FR" dirty="0">
                <a:solidFill>
                  <a:schemeClr val="tx1"/>
                </a:solidFill>
              </a:rPr>
              <a:t>Age du patient: personnes âgées, enfants ..</a:t>
            </a:r>
          </a:p>
          <a:p>
            <a:pPr algn="ctr">
              <a:buFontTx/>
              <a:buChar char="-"/>
            </a:pPr>
            <a:r>
              <a:rPr lang="fr-FR" dirty="0">
                <a:solidFill>
                  <a:schemeClr val="tx1"/>
                </a:solidFill>
              </a:rPr>
              <a:t>Grossesse /allaitement</a:t>
            </a:r>
          </a:p>
          <a:p>
            <a:pPr algn="ctr">
              <a:buFontTx/>
              <a:buChar char="-"/>
            </a:pPr>
            <a:r>
              <a:rPr lang="fr-FR" dirty="0">
                <a:solidFill>
                  <a:schemeClr val="tx1"/>
                </a:solidFill>
              </a:rPr>
              <a:t>Co-morbidité: IR, IH</a:t>
            </a:r>
          </a:p>
          <a:p>
            <a:pPr algn="ctr">
              <a:buFontTx/>
              <a:buChar char="-"/>
            </a:pPr>
            <a:r>
              <a:rPr lang="fr-FR" dirty="0">
                <a:solidFill>
                  <a:schemeClr val="tx1"/>
                </a:solidFill>
              </a:rPr>
              <a:t>Co-médication: IM</a:t>
            </a:r>
          </a:p>
          <a:p>
            <a:pPr algn="ctr">
              <a:buFontTx/>
              <a:buChar char="-"/>
            </a:pPr>
            <a:r>
              <a:rPr lang="fr-FR" dirty="0">
                <a:solidFill>
                  <a:schemeClr val="tx1"/>
                </a:solidFill>
              </a:rPr>
              <a:t>État immunitaire: immunodéprimés</a:t>
            </a:r>
          </a:p>
          <a:p>
            <a:pPr algn="ctr"/>
            <a:endParaRPr lang="fr-FR" dirty="0"/>
          </a:p>
          <a:p>
            <a:pPr algn="ctr"/>
            <a:endParaRPr lang="fr-FR" dirty="0"/>
          </a:p>
          <a:p>
            <a:pPr algn="ctr"/>
            <a:r>
              <a:rPr lang="fr-FR" dirty="0"/>
              <a:t> </a:t>
            </a:r>
          </a:p>
        </p:txBody>
      </p:sp>
      <p:pic>
        <p:nvPicPr>
          <p:cNvPr id="11" name="~PP2186.WAV">
            <a:hlinkClick r:id="" action="ppaction://media"/>
          </p:cNvPr>
          <p:cNvPicPr>
            <a:picLocks noRot="1" noChangeAspect="1"/>
          </p:cNvPicPr>
          <p:nvPr>
            <a:wavAudioFile r:embed="rId2" name="~PP2186.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1274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trips(down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trips(downLeft)">
                                      <p:cBhvr>
                                        <p:cTn id="19" dur="500"/>
                                        <p:tgtEl>
                                          <p:spTgt spid="8"/>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3" fill="hold" display="0">
                  <p:stCondLst>
                    <p:cond delay="indefinite"/>
                  </p:stCondLst>
                  <p:endCondLst>
                    <p:cond evt="onPrev" delay="0">
                      <p:tgtEl>
                        <p:sldTgt/>
                      </p:tgtEl>
                    </p:cond>
                    <p:cond evt="onStopAudio" delay="0">
                      <p:tgtEl>
                        <p:sldTgt/>
                      </p:tgtEl>
                    </p:cond>
                  </p:endCondLst>
                </p:cTn>
                <p:tgtEl>
                  <p:spTgt spid="11"/>
                </p:tgtEl>
              </p:cMediaNode>
            </p:audio>
          </p:childTnLst>
        </p:cTn>
      </p:par>
    </p:tnLst>
    <p:bldLst>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1986" y="-214338"/>
            <a:ext cx="7467600" cy="1143000"/>
          </a:xfrm>
        </p:spPr>
        <p:txBody>
          <a:bodyPr/>
          <a:lstStyle/>
          <a:p>
            <a:pPr algn="ctr"/>
            <a:r>
              <a:rPr lang="fr-FR" dirty="0"/>
              <a:t>I- généralités</a:t>
            </a:r>
          </a:p>
        </p:txBody>
      </p:sp>
      <p:sp>
        <p:nvSpPr>
          <p:cNvPr id="4" name="Rectangle à coins arrondis 3"/>
          <p:cNvSpPr/>
          <p:nvPr/>
        </p:nvSpPr>
        <p:spPr>
          <a:xfrm>
            <a:off x="857224" y="1785926"/>
            <a:ext cx="7072362" cy="350046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buFont typeface="Wingdings" pitchFamily="2" charset="2"/>
              <a:buChar char="ü"/>
            </a:pPr>
            <a:r>
              <a:rPr lang="fr-FR" sz="2000" dirty="0"/>
              <a:t> Correspond à </a:t>
            </a:r>
            <a:r>
              <a:rPr lang="fr-FR" sz="2000" b="1" dirty="0"/>
              <a:t>l’ensemble des germes </a:t>
            </a:r>
            <a:r>
              <a:rPr lang="fr-FR" sz="2000" dirty="0"/>
              <a:t>sur lequel l’antibiotique exerce son action bactéricide et/ou bactériostatique</a:t>
            </a:r>
          </a:p>
          <a:p>
            <a:pPr algn="ctr">
              <a:buFont typeface="Wingdings" pitchFamily="2" charset="2"/>
              <a:buChar char="ü"/>
            </a:pPr>
            <a:r>
              <a:rPr lang="fr-FR" sz="2000" dirty="0"/>
              <a:t> Le spectre est d’autant plus large que le nombre d’agents infectieux </a:t>
            </a:r>
            <a:r>
              <a:rPr lang="fr-FR" sz="2000" b="1" dirty="0"/>
              <a:t>sensibles</a:t>
            </a:r>
            <a:r>
              <a:rPr lang="fr-FR" sz="2000" dirty="0"/>
              <a:t> à l’antibiotique est important</a:t>
            </a:r>
          </a:p>
          <a:p>
            <a:pPr algn="ctr">
              <a:buFont typeface="Wingdings" pitchFamily="2" charset="2"/>
              <a:buChar char="ü"/>
            </a:pPr>
            <a:r>
              <a:rPr lang="fr-FR" sz="2000" dirty="0"/>
              <a:t>On a donc des bactéries </a:t>
            </a:r>
            <a:r>
              <a:rPr lang="fr-FR" sz="2000" b="1" dirty="0"/>
              <a:t>naturellement résistantes </a:t>
            </a:r>
            <a:r>
              <a:rPr lang="fr-FR" sz="2000" dirty="0"/>
              <a:t>à certains </a:t>
            </a:r>
            <a:r>
              <a:rPr lang="fr-FR" sz="2000" dirty="0">
                <a:latin typeface="Aharoni" pitchFamily="2" charset="-79"/>
                <a:cs typeface="Aharoni" pitchFamily="2" charset="-79"/>
              </a:rPr>
              <a:t>ATB</a:t>
            </a:r>
          </a:p>
        </p:txBody>
      </p:sp>
      <p:sp>
        <p:nvSpPr>
          <p:cNvPr id="5" name="Rectangle à coins arrondis 4"/>
          <p:cNvSpPr/>
          <p:nvPr/>
        </p:nvSpPr>
        <p:spPr>
          <a:xfrm>
            <a:off x="3143240" y="1071546"/>
            <a:ext cx="2357454"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3- Spectre d’activité</a:t>
            </a:r>
          </a:p>
        </p:txBody>
      </p:sp>
      <p:pic>
        <p:nvPicPr>
          <p:cNvPr id="6" name="~PP2579.WAV">
            <a:hlinkClick r:id="" action="ppaction://media"/>
          </p:cNvPr>
          <p:cNvPicPr>
            <a:picLocks noRot="1" noChangeAspect="1"/>
          </p:cNvPicPr>
          <p:nvPr>
            <a:wavAudioFile r:embed="rId2" name="~PP2579.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582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strips(downLeft)">
                                      <p:cBhvr>
                                        <p:cTn id="11" dur="500"/>
                                        <p:tgtEl>
                                          <p:spTgt spid="4">
                                            <p:txEl>
                                              <p:pRg st="1" end="1"/>
                                            </p:txEl>
                                          </p:spTgt>
                                        </p:tgtEl>
                                      </p:cBhvr>
                                    </p:animEffect>
                                  </p:childTnLst>
                                </p:cTn>
                              </p:par>
                              <p:par>
                                <p:cTn id="12" presetID="18" presetClass="entr" presetSubtype="12"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strips(downLeft)">
                                      <p:cBhvr>
                                        <p:cTn id="1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5"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1986" y="-214338"/>
            <a:ext cx="7467600" cy="1143000"/>
          </a:xfrm>
        </p:spPr>
        <p:txBody>
          <a:bodyPr/>
          <a:lstStyle/>
          <a:p>
            <a:pPr algn="ctr"/>
            <a:r>
              <a:rPr lang="fr-FR" dirty="0"/>
              <a:t>I- généralités</a:t>
            </a:r>
          </a:p>
        </p:txBody>
      </p:sp>
      <p:sp>
        <p:nvSpPr>
          <p:cNvPr id="4" name="Rectangle à coins arrondis 3"/>
          <p:cNvSpPr/>
          <p:nvPr/>
        </p:nvSpPr>
        <p:spPr>
          <a:xfrm>
            <a:off x="714348" y="1857364"/>
            <a:ext cx="7072362" cy="2714644"/>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2000" dirty="0"/>
              <a:t>La résistance aux antibiotiques est la faculté qu’a une bactérie de </a:t>
            </a:r>
            <a:r>
              <a:rPr lang="fr-FR" sz="2000" b="1" dirty="0">
                <a:solidFill>
                  <a:schemeClr val="accent3"/>
                </a:solidFill>
              </a:rPr>
              <a:t>supporter des concentrations </a:t>
            </a:r>
            <a:r>
              <a:rPr lang="fr-FR" sz="2000" dirty="0"/>
              <a:t>d’antibiotiques supérieures à celles que l’on peut administrer dans l’organisme</a:t>
            </a:r>
          </a:p>
          <a:p>
            <a:pPr algn="ctr"/>
            <a:endParaRPr lang="fr-FR" sz="2000" dirty="0">
              <a:latin typeface="Aharoni" pitchFamily="2" charset="-79"/>
              <a:cs typeface="Aharoni" pitchFamily="2" charset="-79"/>
            </a:endParaRPr>
          </a:p>
        </p:txBody>
      </p:sp>
      <p:sp>
        <p:nvSpPr>
          <p:cNvPr id="5" name="Rectangle à coins arrondis 4"/>
          <p:cNvSpPr/>
          <p:nvPr/>
        </p:nvSpPr>
        <p:spPr>
          <a:xfrm>
            <a:off x="3143240" y="1071546"/>
            <a:ext cx="2357454"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4- Résistance aux ATB</a:t>
            </a:r>
          </a:p>
        </p:txBody>
      </p:sp>
      <p:sp>
        <p:nvSpPr>
          <p:cNvPr id="6" name="Rectangle à coins arrondis 5"/>
          <p:cNvSpPr/>
          <p:nvPr/>
        </p:nvSpPr>
        <p:spPr>
          <a:xfrm>
            <a:off x="571472" y="4071942"/>
            <a:ext cx="3857652" cy="164307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u="sng" dirty="0"/>
              <a:t>Résistance naturelle: </a:t>
            </a:r>
            <a:r>
              <a:rPr lang="fr-FR" u="sng" dirty="0"/>
              <a:t>(chromosomique)</a:t>
            </a:r>
          </a:p>
          <a:p>
            <a:pPr algn="ctr"/>
            <a:r>
              <a:rPr lang="fr-FR" dirty="0"/>
              <a:t>La bactérie n’appartient pas au spectre d’activité des antibiotiques</a:t>
            </a:r>
          </a:p>
        </p:txBody>
      </p:sp>
      <p:sp>
        <p:nvSpPr>
          <p:cNvPr id="7" name="Rectangle à coins arrondis 6"/>
          <p:cNvSpPr/>
          <p:nvPr/>
        </p:nvSpPr>
        <p:spPr>
          <a:xfrm>
            <a:off x="4572000" y="4000504"/>
            <a:ext cx="3929090" cy="17145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u="sng" dirty="0"/>
              <a:t>Résistance acquise: </a:t>
            </a:r>
            <a:r>
              <a:rPr lang="fr-FR" u="sng" dirty="0"/>
              <a:t>(mutation chromosomique ou plasmide)</a:t>
            </a:r>
          </a:p>
          <a:p>
            <a:pPr algn="ctr"/>
            <a:r>
              <a:rPr lang="fr-FR" dirty="0"/>
              <a:t>Sélection de bactéries (naturellement sensibles) sur lesquelles l’antibiotique n’a plus d’efficacité </a:t>
            </a:r>
          </a:p>
        </p:txBody>
      </p:sp>
      <p:pic>
        <p:nvPicPr>
          <p:cNvPr id="8" name="~PP3.WAV">
            <a:hlinkClick r:id="" action="ppaction://media"/>
          </p:cNvPr>
          <p:cNvPicPr>
            <a:picLocks noRot="1" noChangeAspect="1"/>
          </p:cNvPicPr>
          <p:nvPr>
            <a:wavAudioFile r:embed="rId2" name="~PP3.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1118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2" fill="hold" display="0">
                  <p:stCondLst>
                    <p:cond delay="indefinite"/>
                  </p:stCondLst>
                  <p:endCondLst>
                    <p:cond evt="onPrev" delay="0">
                      <p:tgtEl>
                        <p:sldTgt/>
                      </p:tgtEl>
                    </p:cond>
                    <p:cond evt="onStopAudio" delay="0">
                      <p:tgtEl>
                        <p:sldTgt/>
                      </p:tgtEl>
                    </p:cond>
                  </p:endCondLst>
                </p:cTn>
                <p:tgtEl>
                  <p:spTgt spid="8"/>
                </p:tgtEl>
              </p:cMediaNode>
            </p:audio>
          </p:childTnLst>
        </p:cTn>
      </p:par>
    </p:tnLst>
    <p:bldLst>
      <p:bldP spid="4"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1986" y="-214338"/>
            <a:ext cx="7467600" cy="1143000"/>
          </a:xfrm>
        </p:spPr>
        <p:txBody>
          <a:bodyPr/>
          <a:lstStyle/>
          <a:p>
            <a:pPr algn="ctr"/>
            <a:r>
              <a:rPr lang="fr-FR" dirty="0"/>
              <a:t>I- généralités</a:t>
            </a:r>
          </a:p>
        </p:txBody>
      </p:sp>
      <p:sp>
        <p:nvSpPr>
          <p:cNvPr id="4" name="Rectangle à coins arrondis 3"/>
          <p:cNvSpPr/>
          <p:nvPr/>
        </p:nvSpPr>
        <p:spPr>
          <a:xfrm>
            <a:off x="3000364" y="1928802"/>
            <a:ext cx="2500330" cy="35719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2000" b="1" dirty="0"/>
              <a:t>Les mécanismes de résistance </a:t>
            </a:r>
          </a:p>
          <a:p>
            <a:pPr algn="ctr"/>
            <a:endParaRPr lang="fr-FR" sz="2000" dirty="0">
              <a:latin typeface="Aharoni" pitchFamily="2" charset="-79"/>
              <a:cs typeface="Aharoni" pitchFamily="2" charset="-79"/>
            </a:endParaRPr>
          </a:p>
        </p:txBody>
      </p:sp>
      <p:sp>
        <p:nvSpPr>
          <p:cNvPr id="5" name="Rectangle à coins arrondis 4"/>
          <p:cNvSpPr/>
          <p:nvPr/>
        </p:nvSpPr>
        <p:spPr>
          <a:xfrm>
            <a:off x="3143240" y="1071546"/>
            <a:ext cx="2357454"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4- Résistance aux ATB</a:t>
            </a:r>
          </a:p>
        </p:txBody>
      </p:sp>
      <p:pic>
        <p:nvPicPr>
          <p:cNvPr id="1026" name="Picture 2"/>
          <p:cNvPicPr>
            <a:picLocks noChangeAspect="1" noChangeArrowheads="1"/>
          </p:cNvPicPr>
          <p:nvPr/>
        </p:nvPicPr>
        <p:blipFill>
          <a:blip r:embed="rId3"/>
          <a:srcRect/>
          <a:stretch>
            <a:fillRect/>
          </a:stretch>
        </p:blipFill>
        <p:spPr bwMode="auto">
          <a:xfrm>
            <a:off x="1285852" y="2571744"/>
            <a:ext cx="6572296" cy="3792102"/>
          </a:xfrm>
          <a:prstGeom prst="rect">
            <a:avLst/>
          </a:prstGeom>
          <a:noFill/>
          <a:ln w="9525">
            <a:noFill/>
            <a:miter lim="800000"/>
            <a:headEnd/>
            <a:tailEnd/>
          </a:ln>
          <a:effectLst/>
        </p:spPr>
      </p:pic>
      <p:pic>
        <p:nvPicPr>
          <p:cNvPr id="6" name="~PP581.WAV">
            <a:hlinkClick r:id="" action="ppaction://media"/>
          </p:cNvPr>
          <p:cNvPicPr>
            <a:picLocks noRot="1" noChangeAspect="1"/>
          </p:cNvPicPr>
          <p:nvPr>
            <a:wavAudioFile r:embed="rId1" name="~PP581.WAV"/>
          </p:nvPr>
        </p:nvPicPr>
        <p:blipFill>
          <a:blip r:embed="rId4"/>
          <a:stretch>
            <a:fillRect/>
          </a:stretch>
        </p:blipFill>
        <p:spPr>
          <a:xfrm>
            <a:off x="8632825" y="6346825"/>
            <a:ext cx="304800" cy="304800"/>
          </a:xfrm>
          <a:prstGeom prst="rect">
            <a:avLst/>
          </a:prstGeom>
        </p:spPr>
      </p:pic>
    </p:spTree>
  </p:cSld>
  <p:clrMapOvr>
    <a:masterClrMapping/>
  </p:clrMapOvr>
  <p:transition advTm="573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à coins arrondis 4"/>
          <p:cNvSpPr/>
          <p:nvPr/>
        </p:nvSpPr>
        <p:spPr>
          <a:xfrm>
            <a:off x="857224" y="3357562"/>
            <a:ext cx="2857520" cy="235745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r>
              <a:rPr lang="fr-FR" b="1" u="sng" dirty="0"/>
              <a:t>Préventive : </a:t>
            </a:r>
          </a:p>
          <a:p>
            <a:pPr lvl="0" algn="ctr"/>
            <a:r>
              <a:rPr lang="fr-FR" dirty="0"/>
              <a:t>pour éviter l’apparition d’infections, avant et/ ou après une intervention chirurgicale.</a:t>
            </a:r>
          </a:p>
        </p:txBody>
      </p:sp>
      <p:sp>
        <p:nvSpPr>
          <p:cNvPr id="6" name="Rectangle à coins arrondis 5"/>
          <p:cNvSpPr/>
          <p:nvPr/>
        </p:nvSpPr>
        <p:spPr>
          <a:xfrm>
            <a:off x="5429256" y="3286124"/>
            <a:ext cx="2857520" cy="235745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fr-FR" b="1" u="sng" dirty="0"/>
              <a:t>Curative: </a:t>
            </a:r>
          </a:p>
          <a:p>
            <a:pPr lvl="0" algn="ctr"/>
            <a:r>
              <a:rPr lang="fr-FR" b="1" dirty="0"/>
              <a:t>P</a:t>
            </a:r>
            <a:r>
              <a:rPr lang="fr-FR" dirty="0"/>
              <a:t>our traiter une infection à germe connu ou non</a:t>
            </a:r>
          </a:p>
        </p:txBody>
      </p:sp>
      <p:sp>
        <p:nvSpPr>
          <p:cNvPr id="7" name="Ellipse 6"/>
          <p:cNvSpPr/>
          <p:nvPr/>
        </p:nvSpPr>
        <p:spPr>
          <a:xfrm>
            <a:off x="2000232" y="1785926"/>
            <a:ext cx="5000660" cy="11430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Le traitement dure en général 5 à 10 jours</a:t>
            </a:r>
          </a:p>
        </p:txBody>
      </p:sp>
      <p:sp>
        <p:nvSpPr>
          <p:cNvPr id="8" name="Titre 1"/>
          <p:cNvSpPr>
            <a:spLocks noGrp="1"/>
          </p:cNvSpPr>
          <p:nvPr>
            <p:ph type="title"/>
          </p:nvPr>
        </p:nvSpPr>
        <p:spPr>
          <a:xfrm>
            <a:off x="461986" y="-214338"/>
            <a:ext cx="7467600" cy="1143000"/>
          </a:xfrm>
        </p:spPr>
        <p:txBody>
          <a:bodyPr/>
          <a:lstStyle/>
          <a:p>
            <a:pPr algn="ctr"/>
            <a:r>
              <a:rPr lang="fr-FR" dirty="0"/>
              <a:t>I- généralités</a:t>
            </a:r>
          </a:p>
        </p:txBody>
      </p:sp>
      <p:sp>
        <p:nvSpPr>
          <p:cNvPr id="9" name="Rectangle à coins arrondis 8"/>
          <p:cNvSpPr/>
          <p:nvPr/>
        </p:nvSpPr>
        <p:spPr>
          <a:xfrm>
            <a:off x="3143240" y="1071546"/>
            <a:ext cx="2357454" cy="5715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b="1" dirty="0"/>
              <a:t>5- Utilisation </a:t>
            </a:r>
          </a:p>
        </p:txBody>
      </p:sp>
      <p:pic>
        <p:nvPicPr>
          <p:cNvPr id="10" name="~PP1186.WAV">
            <a:hlinkClick r:id="" action="ppaction://media"/>
          </p:cNvPr>
          <p:cNvPicPr>
            <a:picLocks noRot="1" noChangeAspect="1"/>
          </p:cNvPicPr>
          <p:nvPr>
            <a:wavAudioFile r:embed="rId2" name="~PP1186.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631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7"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0" y="-428644"/>
            <a:ext cx="8858280" cy="1143000"/>
          </a:xfrm>
        </p:spPr>
        <p:txBody>
          <a:bodyPr/>
          <a:lstStyle/>
          <a:p>
            <a:pPr algn="ctr"/>
            <a:r>
              <a:rPr lang="fr-FR" dirty="0"/>
              <a:t>II- classification des ATB </a:t>
            </a:r>
            <a:br>
              <a:rPr lang="fr-FR" dirty="0"/>
            </a:br>
            <a:r>
              <a:rPr lang="fr-FR" sz="2000" dirty="0">
                <a:solidFill>
                  <a:schemeClr val="accent3"/>
                </a:solidFill>
              </a:rPr>
              <a:t>(selon la structure chimique)</a:t>
            </a:r>
          </a:p>
        </p:txBody>
      </p:sp>
      <p:sp>
        <p:nvSpPr>
          <p:cNvPr id="5" name="Ellipse 4"/>
          <p:cNvSpPr/>
          <p:nvPr/>
        </p:nvSpPr>
        <p:spPr>
          <a:xfrm>
            <a:off x="3357554" y="3071810"/>
            <a:ext cx="2071702" cy="78581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Les ATB</a:t>
            </a:r>
          </a:p>
        </p:txBody>
      </p:sp>
      <p:cxnSp>
        <p:nvCxnSpPr>
          <p:cNvPr id="7" name="Connecteur droit avec flèche 6"/>
          <p:cNvCxnSpPr/>
          <p:nvPr/>
        </p:nvCxnSpPr>
        <p:spPr>
          <a:xfrm rot="5400000" flipH="1" flipV="1">
            <a:off x="3857620" y="2285992"/>
            <a:ext cx="857256"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8" name="Rectangle à coins arrondis 7"/>
          <p:cNvSpPr/>
          <p:nvPr/>
        </p:nvSpPr>
        <p:spPr>
          <a:xfrm>
            <a:off x="2857488" y="857232"/>
            <a:ext cx="3286148" cy="10001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1400" b="1" dirty="0"/>
          </a:p>
          <a:p>
            <a:pPr algn="ctr"/>
            <a:r>
              <a:rPr lang="fr-FR" sz="1400" b="1" dirty="0"/>
              <a:t>Les béta-</a:t>
            </a:r>
            <a:r>
              <a:rPr lang="fr-FR" sz="1400" b="1" dirty="0" err="1"/>
              <a:t>lactamines</a:t>
            </a:r>
            <a:r>
              <a:rPr lang="fr-FR" sz="1400" b="1" dirty="0"/>
              <a:t>:</a:t>
            </a:r>
          </a:p>
          <a:p>
            <a:pPr algn="ctr"/>
            <a:r>
              <a:rPr lang="fr-FR" sz="1400" dirty="0"/>
              <a:t>Les </a:t>
            </a:r>
            <a:r>
              <a:rPr lang="fr-FR" sz="1400" dirty="0" err="1"/>
              <a:t>pénames</a:t>
            </a:r>
            <a:endParaRPr lang="fr-FR" sz="1400" dirty="0"/>
          </a:p>
          <a:p>
            <a:pPr algn="ctr"/>
            <a:r>
              <a:rPr lang="fr-FR" sz="1400" dirty="0"/>
              <a:t>Les </a:t>
            </a:r>
            <a:r>
              <a:rPr lang="fr-FR" sz="1400" dirty="0" err="1"/>
              <a:t>céphemes</a:t>
            </a:r>
            <a:endParaRPr lang="fr-FR" sz="1400" dirty="0"/>
          </a:p>
          <a:p>
            <a:pPr algn="ctr"/>
            <a:r>
              <a:rPr lang="fr-FR" sz="1400" dirty="0"/>
              <a:t>Les </a:t>
            </a:r>
            <a:r>
              <a:rPr lang="fr-FR" sz="1400" dirty="0" err="1"/>
              <a:t>monobactam</a:t>
            </a:r>
            <a:endParaRPr lang="fr-FR" sz="1400" dirty="0"/>
          </a:p>
          <a:p>
            <a:pPr algn="ctr"/>
            <a:r>
              <a:rPr lang="fr-FR" b="1" dirty="0"/>
              <a:t> </a:t>
            </a:r>
          </a:p>
        </p:txBody>
      </p:sp>
      <p:cxnSp>
        <p:nvCxnSpPr>
          <p:cNvPr id="9" name="Connecteur droit avec flèche 8"/>
          <p:cNvCxnSpPr/>
          <p:nvPr/>
        </p:nvCxnSpPr>
        <p:spPr>
          <a:xfrm flipV="1">
            <a:off x="5427668" y="2643182"/>
            <a:ext cx="715968" cy="35719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1" name="Rectangle à coins arrondis 10"/>
          <p:cNvSpPr/>
          <p:nvPr/>
        </p:nvSpPr>
        <p:spPr>
          <a:xfrm>
            <a:off x="6357950" y="1857364"/>
            <a:ext cx="2786082" cy="114300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Les aminosides: </a:t>
            </a:r>
            <a:r>
              <a:rPr lang="fr-FR" sz="1400" dirty="0"/>
              <a:t>bactéricides, voie parentérale</a:t>
            </a:r>
          </a:p>
          <a:p>
            <a:pPr algn="ctr"/>
            <a:r>
              <a:rPr lang="fr-FR" sz="1400" dirty="0"/>
              <a:t>Ex: Gentamicine, </a:t>
            </a:r>
            <a:r>
              <a:rPr lang="fr-FR" sz="1400" dirty="0" err="1"/>
              <a:t>amikacine</a:t>
            </a:r>
            <a:endParaRPr lang="fr-FR" sz="1400" dirty="0"/>
          </a:p>
        </p:txBody>
      </p:sp>
      <p:cxnSp>
        <p:nvCxnSpPr>
          <p:cNvPr id="12" name="Connecteur droit avec flèche 11"/>
          <p:cNvCxnSpPr/>
          <p:nvPr/>
        </p:nvCxnSpPr>
        <p:spPr>
          <a:xfrm>
            <a:off x="5572132" y="3570288"/>
            <a:ext cx="428628"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4" name="Rectangle à coins arrondis 13"/>
          <p:cNvSpPr/>
          <p:nvPr/>
        </p:nvSpPr>
        <p:spPr>
          <a:xfrm>
            <a:off x="6429388" y="3214686"/>
            <a:ext cx="2714644" cy="107157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0" algn="ctr"/>
            <a:endParaRPr lang="fr-FR" sz="1400" b="1" dirty="0"/>
          </a:p>
          <a:p>
            <a:pPr lvl="0" algn="ctr"/>
            <a:r>
              <a:rPr lang="fr-FR" sz="1400" b="1" dirty="0"/>
              <a:t>Les macrolides:</a:t>
            </a:r>
            <a:r>
              <a:rPr lang="fr-FR" sz="1400" dirty="0"/>
              <a:t> bactériostatiques, voie </a:t>
            </a:r>
            <a:r>
              <a:rPr lang="fr-FR" sz="1400" dirty="0" err="1"/>
              <a:t>oraleEx</a:t>
            </a:r>
            <a:r>
              <a:rPr lang="fr-FR" sz="1400" dirty="0"/>
              <a:t>  Erythromycine, </a:t>
            </a:r>
            <a:r>
              <a:rPr lang="fr-FR" sz="1400" dirty="0" err="1"/>
              <a:t>spiramycine</a:t>
            </a:r>
            <a:endParaRPr lang="fr-FR" sz="1400" dirty="0"/>
          </a:p>
          <a:p>
            <a:pPr algn="ctr"/>
            <a:r>
              <a:rPr lang="fr-FR" b="1" dirty="0"/>
              <a:t>  </a:t>
            </a:r>
          </a:p>
        </p:txBody>
      </p:sp>
      <p:cxnSp>
        <p:nvCxnSpPr>
          <p:cNvPr id="15" name="Connecteur droit avec flèche 14"/>
          <p:cNvCxnSpPr/>
          <p:nvPr/>
        </p:nvCxnSpPr>
        <p:spPr>
          <a:xfrm>
            <a:off x="5214942" y="4000504"/>
            <a:ext cx="1000132" cy="71438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Rectangle à coins arrondis 16"/>
          <p:cNvSpPr/>
          <p:nvPr/>
        </p:nvSpPr>
        <p:spPr>
          <a:xfrm>
            <a:off x="6429388" y="4429132"/>
            <a:ext cx="2714612" cy="114300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Les tétracyclines:</a:t>
            </a:r>
            <a:r>
              <a:rPr lang="fr-FR" sz="1400" dirty="0"/>
              <a:t> bactériostatiques, voie orale ou locale (pommade).</a:t>
            </a:r>
            <a:r>
              <a:rPr lang="fr-FR" sz="1400" b="1" dirty="0"/>
              <a:t> </a:t>
            </a:r>
          </a:p>
          <a:p>
            <a:pPr algn="ctr"/>
            <a:r>
              <a:rPr lang="fr-FR" sz="1400" dirty="0"/>
              <a:t>Ex : </a:t>
            </a:r>
            <a:r>
              <a:rPr lang="fr-FR" sz="1400" dirty="0" err="1"/>
              <a:t>Chlortetracycline</a:t>
            </a:r>
            <a:r>
              <a:rPr lang="fr-FR" sz="1400" dirty="0"/>
              <a:t>, </a:t>
            </a:r>
            <a:r>
              <a:rPr lang="fr-FR" sz="1400" dirty="0" err="1"/>
              <a:t>Doxycycline</a:t>
            </a:r>
            <a:endParaRPr lang="fr-FR" sz="1400" b="1" dirty="0"/>
          </a:p>
        </p:txBody>
      </p:sp>
      <p:cxnSp>
        <p:nvCxnSpPr>
          <p:cNvPr id="18" name="Connecteur droit avec flèche 17"/>
          <p:cNvCxnSpPr/>
          <p:nvPr/>
        </p:nvCxnSpPr>
        <p:spPr>
          <a:xfrm rot="5400000">
            <a:off x="3852858" y="4567246"/>
            <a:ext cx="1285884" cy="952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0" name="Rectangle à coins arrondis 19"/>
          <p:cNvSpPr/>
          <p:nvPr/>
        </p:nvSpPr>
        <p:spPr>
          <a:xfrm>
            <a:off x="3428992" y="5429264"/>
            <a:ext cx="2786082" cy="10001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lvl="0" algn="ctr"/>
            <a:endParaRPr lang="fr-FR" sz="1400" b="1" dirty="0"/>
          </a:p>
          <a:p>
            <a:pPr lvl="0" algn="ctr"/>
            <a:r>
              <a:rPr lang="fr-FR" sz="1400" b="1" dirty="0"/>
              <a:t>Les </a:t>
            </a:r>
            <a:r>
              <a:rPr lang="fr-FR" sz="1400" b="1" dirty="0" err="1"/>
              <a:t>phénicolés</a:t>
            </a:r>
            <a:r>
              <a:rPr lang="fr-FR" sz="1400" b="1" dirty="0"/>
              <a:t>: </a:t>
            </a:r>
            <a:r>
              <a:rPr lang="fr-FR" sz="1400" dirty="0"/>
              <a:t>bactériostatiques, spectre large</a:t>
            </a:r>
          </a:p>
          <a:p>
            <a:pPr lvl="0" algn="ctr"/>
            <a:r>
              <a:rPr lang="fr-FR" sz="1400" dirty="0"/>
              <a:t>Ex: chloramphénicol</a:t>
            </a:r>
          </a:p>
          <a:p>
            <a:pPr algn="ctr"/>
            <a:r>
              <a:rPr lang="fr-FR" b="1" dirty="0"/>
              <a:t>  </a:t>
            </a:r>
          </a:p>
        </p:txBody>
      </p:sp>
      <p:cxnSp>
        <p:nvCxnSpPr>
          <p:cNvPr id="22" name="Connecteur droit avec flèche 21"/>
          <p:cNvCxnSpPr/>
          <p:nvPr/>
        </p:nvCxnSpPr>
        <p:spPr>
          <a:xfrm rot="5400000">
            <a:off x="2826531" y="4245775"/>
            <a:ext cx="1071570" cy="58102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4" name="Rectangle à coins arrondis 23"/>
          <p:cNvSpPr/>
          <p:nvPr/>
        </p:nvSpPr>
        <p:spPr>
          <a:xfrm>
            <a:off x="0" y="5214950"/>
            <a:ext cx="2786050" cy="92869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Les quinolones:</a:t>
            </a:r>
            <a:r>
              <a:rPr lang="fr-FR" sz="1400" dirty="0"/>
              <a:t> </a:t>
            </a:r>
          </a:p>
          <a:p>
            <a:pPr algn="ctr"/>
            <a:r>
              <a:rPr lang="fr-FR" sz="1400" dirty="0"/>
              <a:t>bactéricides. </a:t>
            </a:r>
          </a:p>
          <a:p>
            <a:pPr algn="ctr"/>
            <a:r>
              <a:rPr lang="fr-FR" sz="1400" dirty="0"/>
              <a:t>Ex : </a:t>
            </a:r>
            <a:r>
              <a:rPr lang="fr-FR" sz="1400" dirty="0" err="1"/>
              <a:t>Lévofloxacine</a:t>
            </a:r>
            <a:r>
              <a:rPr lang="fr-FR" sz="1400" dirty="0"/>
              <a:t>, acide </a:t>
            </a:r>
            <a:r>
              <a:rPr lang="fr-FR" sz="1400" dirty="0" err="1"/>
              <a:t>nalidixique</a:t>
            </a:r>
            <a:r>
              <a:rPr lang="fr-FR" sz="1400" b="1" dirty="0"/>
              <a:t>  </a:t>
            </a:r>
          </a:p>
        </p:txBody>
      </p:sp>
      <p:cxnSp>
        <p:nvCxnSpPr>
          <p:cNvPr id="26" name="Connecteur droit avec flèche 25"/>
          <p:cNvCxnSpPr/>
          <p:nvPr/>
        </p:nvCxnSpPr>
        <p:spPr>
          <a:xfrm rot="10800000" flipV="1">
            <a:off x="2786050" y="3929066"/>
            <a:ext cx="571504" cy="35719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9" name="Rectangle à coins arrondis 28"/>
          <p:cNvSpPr/>
          <p:nvPr/>
        </p:nvSpPr>
        <p:spPr>
          <a:xfrm>
            <a:off x="0" y="3929066"/>
            <a:ext cx="2571736" cy="100013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Les sulfamides:</a:t>
            </a:r>
            <a:r>
              <a:rPr lang="fr-FR" sz="1400" dirty="0"/>
              <a:t> bactériostatiques. Ex  </a:t>
            </a:r>
            <a:r>
              <a:rPr lang="fr-FR" sz="1400" dirty="0" err="1"/>
              <a:t>Sulfapyridine,Sulfafurazole</a:t>
            </a:r>
            <a:endParaRPr lang="fr-FR" sz="1400" b="1" dirty="0"/>
          </a:p>
        </p:txBody>
      </p:sp>
      <p:cxnSp>
        <p:nvCxnSpPr>
          <p:cNvPr id="30" name="Connecteur droit avec flèche 29"/>
          <p:cNvCxnSpPr/>
          <p:nvPr/>
        </p:nvCxnSpPr>
        <p:spPr>
          <a:xfrm rot="10800000">
            <a:off x="2571736" y="3357562"/>
            <a:ext cx="71438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3" name="Rectangle à coins arrondis 32"/>
          <p:cNvSpPr/>
          <p:nvPr/>
        </p:nvSpPr>
        <p:spPr>
          <a:xfrm>
            <a:off x="0" y="2786058"/>
            <a:ext cx="2500298" cy="92869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Les </a:t>
            </a:r>
            <a:r>
              <a:rPr lang="fr-FR" sz="1400" b="1" dirty="0" err="1"/>
              <a:t>glycopeptides</a:t>
            </a:r>
            <a:r>
              <a:rPr lang="fr-FR" sz="1400" b="1" dirty="0"/>
              <a:t>:</a:t>
            </a:r>
            <a:r>
              <a:rPr lang="fr-FR" sz="1400" dirty="0"/>
              <a:t> bactéricides. Ex  </a:t>
            </a:r>
            <a:r>
              <a:rPr lang="fr-FR" sz="1400" dirty="0" err="1"/>
              <a:t>Vancomycine</a:t>
            </a:r>
            <a:r>
              <a:rPr lang="fr-FR" sz="1400" dirty="0"/>
              <a:t> à usage hospitalier</a:t>
            </a:r>
            <a:endParaRPr lang="fr-FR" sz="1400" b="1" dirty="0"/>
          </a:p>
        </p:txBody>
      </p:sp>
      <p:cxnSp>
        <p:nvCxnSpPr>
          <p:cNvPr id="34" name="Connecteur droit avec flèche 33"/>
          <p:cNvCxnSpPr/>
          <p:nvPr/>
        </p:nvCxnSpPr>
        <p:spPr>
          <a:xfrm rot="16200000" flipV="1">
            <a:off x="2714612" y="2143116"/>
            <a:ext cx="857256" cy="85725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6" name="Rectangle à coins arrondis 35"/>
          <p:cNvSpPr/>
          <p:nvPr/>
        </p:nvSpPr>
        <p:spPr>
          <a:xfrm>
            <a:off x="0" y="1428736"/>
            <a:ext cx="2500298" cy="114300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b="1" dirty="0"/>
              <a:t>Autres : </a:t>
            </a:r>
            <a:r>
              <a:rPr lang="fr-FR" sz="1400" dirty="0"/>
              <a:t>la </a:t>
            </a:r>
            <a:r>
              <a:rPr lang="fr-FR" sz="1400" dirty="0" err="1"/>
              <a:t>polymixine</a:t>
            </a:r>
            <a:r>
              <a:rPr lang="fr-FR" sz="1400" dirty="0"/>
              <a:t>,</a:t>
            </a:r>
            <a:r>
              <a:rPr lang="fr-FR" sz="1400" b="1" dirty="0"/>
              <a:t> </a:t>
            </a:r>
            <a:r>
              <a:rPr lang="fr-FR" sz="1400" dirty="0" err="1"/>
              <a:t>Trimethoprime</a:t>
            </a:r>
            <a:r>
              <a:rPr lang="fr-FR" sz="1400" dirty="0"/>
              <a:t>, </a:t>
            </a:r>
            <a:r>
              <a:rPr lang="fr-FR" sz="1400" dirty="0" err="1"/>
              <a:t>Nitrofuranes</a:t>
            </a:r>
            <a:r>
              <a:rPr lang="fr-FR" sz="1400" dirty="0"/>
              <a:t> utilisé dans les infections urinaires et digestives</a:t>
            </a:r>
            <a:r>
              <a:rPr lang="fr-FR" sz="1400" b="1" dirty="0"/>
              <a:t> </a:t>
            </a:r>
          </a:p>
        </p:txBody>
      </p:sp>
      <p:pic>
        <p:nvPicPr>
          <p:cNvPr id="23" name="~PP1424.WAV">
            <a:hlinkClick r:id="" action="ppaction://media"/>
          </p:cNvPr>
          <p:cNvPicPr>
            <a:picLocks noRot="1" noChangeAspect="1"/>
          </p:cNvPicPr>
          <p:nvPr>
            <a:wavAudioFile r:embed="rId2" name="~PP1424.WAV"/>
          </p:nvPr>
        </p:nvPicPr>
        <p:blipFill>
          <a:blip r:embed="rId4"/>
          <a:stretch>
            <a:fillRect/>
          </a:stretch>
        </p:blipFill>
        <p:spPr>
          <a:xfrm>
            <a:off x="8632825" y="6346825"/>
            <a:ext cx="304800" cy="304800"/>
          </a:xfrm>
          <a:prstGeom prst="rect">
            <a:avLst/>
          </a:prstGeom>
        </p:spPr>
      </p:pic>
    </p:spTree>
    <p:custDataLst>
      <p:tags r:id="rId1"/>
    </p:custDataLst>
  </p:cSld>
  <p:clrMapOvr>
    <a:masterClrMapping/>
  </p:clrMapOvr>
  <p:transition advTm="1148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trips(down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strips(down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strips(downLeft)">
                                      <p:cBhvr>
                                        <p:cTn id="35" dur="500"/>
                                        <p:tgtEl>
                                          <p:spTgt spid="15"/>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strips(down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downLeft)">
                                      <p:cBhvr>
                                        <p:cTn id="43" dur="500"/>
                                        <p:tgtEl>
                                          <p:spTgt spid="18"/>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strips(downLef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strips(downLeft)">
                                      <p:cBhvr>
                                        <p:cTn id="51" dur="500"/>
                                        <p:tgtEl>
                                          <p:spTgt spid="22"/>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strips(downLeft)">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trips(downLeft)">
                                      <p:cBhvr>
                                        <p:cTn id="59" dur="500"/>
                                        <p:tgtEl>
                                          <p:spTgt spid="26"/>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strips(down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strips(downLeft)">
                                      <p:cBhvr>
                                        <p:cTn id="67" dur="500"/>
                                        <p:tgtEl>
                                          <p:spTgt spid="30"/>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strips(downLeft)">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12"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strips(downLeft)">
                                      <p:cBhvr>
                                        <p:cTn id="75" dur="500"/>
                                        <p:tgtEl>
                                          <p:spTgt spid="34"/>
                                        </p:tgtEl>
                                      </p:cBhvr>
                                    </p:animEffect>
                                  </p:childTnLst>
                                </p:cTn>
                              </p:par>
                              <p:par>
                                <p:cTn id="76" presetID="18" presetClass="entr" presetSubtype="12"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strips(downLef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9" fill="hold" display="0">
                  <p:stCondLst>
                    <p:cond delay="indefinite"/>
                  </p:stCondLst>
                  <p:endCondLst>
                    <p:cond evt="onPrev" delay="0">
                      <p:tgtEl>
                        <p:sldTgt/>
                      </p:tgtEl>
                    </p:cond>
                    <p:cond evt="onStopAudio" delay="0">
                      <p:tgtEl>
                        <p:sldTgt/>
                      </p:tgtEl>
                    </p:cond>
                  </p:endCondLst>
                </p:cTn>
                <p:tgtEl>
                  <p:spTgt spid="23"/>
                </p:tgtEl>
              </p:cMediaNode>
            </p:audio>
          </p:childTnLst>
        </p:cTn>
      </p:par>
    </p:tnLst>
    <p:bldLst>
      <p:bldP spid="8" grpId="0" animBg="1"/>
      <p:bldP spid="11" grpId="0" animBg="1"/>
      <p:bldP spid="14" grpId="0" animBg="1"/>
      <p:bldP spid="17" grpId="0" animBg="1"/>
      <p:bldP spid="20" grpId="0" animBg="1"/>
      <p:bldP spid="24" grpId="0" animBg="1"/>
      <p:bldP spid="29" grpId="0" animBg="1"/>
      <p:bldP spid="33"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ags/tag10.xml><?xml version="1.0" encoding="utf-8"?>
<p:tagLst xmlns:a="http://schemas.openxmlformats.org/drawingml/2006/main" xmlns:r="http://schemas.openxmlformats.org/officeDocument/2006/relationships" xmlns:p="http://schemas.openxmlformats.org/presentationml/2006/main">
  <p:tag name="TIMING" val="|3.5|24.8"/>
</p:tagLst>
</file>

<file path=ppt/tags/tag11.xml><?xml version="1.0" encoding="utf-8"?>
<p:tagLst xmlns:a="http://schemas.openxmlformats.org/drawingml/2006/main" xmlns:r="http://schemas.openxmlformats.org/officeDocument/2006/relationships" xmlns:p="http://schemas.openxmlformats.org/presentationml/2006/main">
  <p:tag name="TIMING" val="|9.6|12.3|12.8|5|5.4"/>
</p:tagLst>
</file>

<file path=ppt/tags/tag12.xml><?xml version="1.0" encoding="utf-8"?>
<p:tagLst xmlns:a="http://schemas.openxmlformats.org/drawingml/2006/main" xmlns:r="http://schemas.openxmlformats.org/officeDocument/2006/relationships" xmlns:p="http://schemas.openxmlformats.org/presentationml/2006/main">
  <p:tag name="TIMING" val="|2.8|56"/>
</p:tagLst>
</file>

<file path=ppt/tags/tag13.xml><?xml version="1.0" encoding="utf-8"?>
<p:tagLst xmlns:a="http://schemas.openxmlformats.org/drawingml/2006/main" xmlns:r="http://schemas.openxmlformats.org/officeDocument/2006/relationships" xmlns:p="http://schemas.openxmlformats.org/presentationml/2006/main">
  <p:tag name="TIMING" val="|37.9"/>
</p:tagLst>
</file>

<file path=ppt/tags/tag14.xml><?xml version="1.0" encoding="utf-8"?>
<p:tagLst xmlns:a="http://schemas.openxmlformats.org/drawingml/2006/main" xmlns:r="http://schemas.openxmlformats.org/officeDocument/2006/relationships" xmlns:p="http://schemas.openxmlformats.org/presentationml/2006/main">
  <p:tag name="TIMING" val="|1.6|9.8|3"/>
</p:tagLst>
</file>

<file path=ppt/tags/tag15.xml><?xml version="1.0" encoding="utf-8"?>
<p:tagLst xmlns:a="http://schemas.openxmlformats.org/drawingml/2006/main" xmlns:r="http://schemas.openxmlformats.org/officeDocument/2006/relationships" xmlns:p="http://schemas.openxmlformats.org/presentationml/2006/main">
  <p:tag name="TIMING" val="|5.6|87.7"/>
</p:tagLst>
</file>

<file path=ppt/tags/tag16.xml><?xml version="1.0" encoding="utf-8"?>
<p:tagLst xmlns:a="http://schemas.openxmlformats.org/drawingml/2006/main" xmlns:r="http://schemas.openxmlformats.org/officeDocument/2006/relationships" xmlns:p="http://schemas.openxmlformats.org/presentationml/2006/main">
  <p:tag name="TIMING" val="|19.2"/>
</p:tagLst>
</file>

<file path=ppt/tags/tag17.xml><?xml version="1.0" encoding="utf-8"?>
<p:tagLst xmlns:a="http://schemas.openxmlformats.org/drawingml/2006/main" xmlns:r="http://schemas.openxmlformats.org/officeDocument/2006/relationships" xmlns:p="http://schemas.openxmlformats.org/presentationml/2006/main">
  <p:tag name="TIMING" val="|0.9|23.7|8.6|1.9|2.8"/>
</p:tagLst>
</file>

<file path=ppt/tags/tag18.xml><?xml version="1.0" encoding="utf-8"?>
<p:tagLst xmlns:a="http://schemas.openxmlformats.org/drawingml/2006/main" xmlns:r="http://schemas.openxmlformats.org/officeDocument/2006/relationships" xmlns:p="http://schemas.openxmlformats.org/presentationml/2006/main">
  <p:tag name="TIMING" val="|2.6|52.9"/>
</p:tagLst>
</file>

<file path=ppt/tags/tag2.xml><?xml version="1.0" encoding="utf-8"?>
<p:tagLst xmlns:a="http://schemas.openxmlformats.org/drawingml/2006/main" xmlns:r="http://schemas.openxmlformats.org/officeDocument/2006/relationships" xmlns:p="http://schemas.openxmlformats.org/presentationml/2006/main">
  <p:tag name="TIMING" val="|10.4|42.8"/>
</p:tagLst>
</file>

<file path=ppt/tags/tag3.xml><?xml version="1.0" encoding="utf-8"?>
<p:tagLst xmlns:a="http://schemas.openxmlformats.org/drawingml/2006/main" xmlns:r="http://schemas.openxmlformats.org/officeDocument/2006/relationships" xmlns:p="http://schemas.openxmlformats.org/presentationml/2006/main">
  <p:tag name="TIMING" val="|1.1|91"/>
</p:tagLst>
</file>

<file path=ppt/tags/tag4.xml><?xml version="1.0" encoding="utf-8"?>
<p:tagLst xmlns:a="http://schemas.openxmlformats.org/drawingml/2006/main" xmlns:r="http://schemas.openxmlformats.org/officeDocument/2006/relationships" xmlns:p="http://schemas.openxmlformats.org/presentationml/2006/main">
  <p:tag name="TIMING" val="|31.1"/>
</p:tagLst>
</file>

<file path=ppt/tags/tag5.xml><?xml version="1.0" encoding="utf-8"?>
<p:tagLst xmlns:a="http://schemas.openxmlformats.org/drawingml/2006/main" xmlns:r="http://schemas.openxmlformats.org/officeDocument/2006/relationships" xmlns:p="http://schemas.openxmlformats.org/presentationml/2006/main">
  <p:tag name="TIMING" val="|1.5|68.4|2"/>
</p:tagLst>
</file>

<file path=ppt/tags/tag6.xml><?xml version="1.0" encoding="utf-8"?>
<p:tagLst xmlns:a="http://schemas.openxmlformats.org/drawingml/2006/main" xmlns:r="http://schemas.openxmlformats.org/officeDocument/2006/relationships" xmlns:p="http://schemas.openxmlformats.org/presentationml/2006/main">
  <p:tag name="TIMING" val="|27.9|16.7"/>
</p:tagLst>
</file>

<file path=ppt/tags/tag7.xml><?xml version="1.0" encoding="utf-8"?>
<p:tagLst xmlns:a="http://schemas.openxmlformats.org/drawingml/2006/main" xmlns:r="http://schemas.openxmlformats.org/officeDocument/2006/relationships" xmlns:p="http://schemas.openxmlformats.org/presentationml/2006/main">
  <p:tag name="TIMING" val="|14.2|17.2|15.4|9.2|7.1|5.8|2.9|8.5|7.3"/>
</p:tagLst>
</file>

<file path=ppt/tags/tag8.xml><?xml version="1.0" encoding="utf-8"?>
<p:tagLst xmlns:a="http://schemas.openxmlformats.org/drawingml/2006/main" xmlns:r="http://schemas.openxmlformats.org/officeDocument/2006/relationships" xmlns:p="http://schemas.openxmlformats.org/presentationml/2006/main">
  <p:tag name="TIMING" val="|16.1"/>
</p:tagLst>
</file>

<file path=ppt/tags/tag9.xml><?xml version="1.0" encoding="utf-8"?>
<p:tagLst xmlns:a="http://schemas.openxmlformats.org/drawingml/2006/main" xmlns:r="http://schemas.openxmlformats.org/officeDocument/2006/relationships" xmlns:p="http://schemas.openxmlformats.org/presentationml/2006/main">
  <p:tag name="TIMING" val="|12.8"/>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19042</TotalTime>
  <Words>2120</Words>
  <Application>Microsoft Office PowerPoint</Application>
  <PresentationFormat>On-screen Show (4:3)</PresentationFormat>
  <Paragraphs>339</Paragraphs>
  <Slides>35</Slides>
  <Notes>1</Notes>
  <HiddenSlides>0</HiddenSlides>
  <MMClips>35</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Oriel</vt:lpstr>
      <vt:lpstr>Les antibiotiques</vt:lpstr>
      <vt:lpstr>I- généralités</vt:lpstr>
      <vt:lpstr>I- généralités</vt:lpstr>
      <vt:lpstr>I- généralités</vt:lpstr>
      <vt:lpstr>I- généralités</vt:lpstr>
      <vt:lpstr>I- généralités</vt:lpstr>
      <vt:lpstr>I- généralités</vt:lpstr>
      <vt:lpstr>I- généralités</vt:lpstr>
      <vt:lpstr>II- classification des ATB  (selon la structure chimique)</vt:lpstr>
      <vt:lpstr>II- classification des ATB  (selon le mécanisme d’action)</vt:lpstr>
      <vt:lpstr>III- les classes d’ATB utilisés  en odontologie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antibiotiques</dc:title>
  <dc:creator>SEB</dc:creator>
  <cp:lastModifiedBy>yas mine</cp:lastModifiedBy>
  <cp:revision>69</cp:revision>
  <dcterms:created xsi:type="dcterms:W3CDTF">2020-02-17T09:56:10Z</dcterms:created>
  <dcterms:modified xsi:type="dcterms:W3CDTF">2025-04-17T09:48:22Z</dcterms:modified>
</cp:coreProperties>
</file>